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6" r:id="rId4"/>
    <p:sldId id="267" r:id="rId5"/>
    <p:sldId id="268" r:id="rId6"/>
    <p:sldId id="264" r:id="rId7"/>
    <p:sldId id="270" r:id="rId8"/>
    <p:sldId id="259" r:id="rId9"/>
    <p:sldId id="261" r:id="rId10"/>
    <p:sldId id="262" r:id="rId11"/>
    <p:sldId id="263" r:id="rId12"/>
    <p:sldId id="272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676923F-AEC5-4BE3-B662-2D358FCB30C6}" type="datetimeFigureOut">
              <a:rPr lang="pl-PL" smtClean="0"/>
              <a:pPr/>
              <a:t>13.11.2017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43AFF85-5BFE-4932-BE74-0495CE94DAB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13486" y="548680"/>
            <a:ext cx="7772400" cy="197510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66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Praca</a:t>
            </a:r>
            <a:br>
              <a:rPr lang="pl-PL" sz="66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pl-PL" sz="66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licencjacka</a:t>
            </a:r>
            <a:br>
              <a:rPr lang="pl-PL" sz="66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br>
              <a:rPr lang="pl-PL" sz="66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pl-PL" sz="66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WYMAGANIA EDYTORSKIE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H="1">
            <a:off x="611560" y="6165304"/>
            <a:ext cx="7772400" cy="432048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solidFill>
                  <a:schemeClr val="tx2">
                    <a:lumMod val="90000"/>
                  </a:schemeClr>
                </a:solidFill>
                <a:latin typeface="Bookman Old Style" pitchFamily="18" charset="0"/>
              </a:rPr>
              <a:t> Dr Magdalena Lewicka</a:t>
            </a:r>
          </a:p>
          <a:p>
            <a:pPr algn="ctr"/>
            <a:r>
              <a:rPr lang="pl-PL" dirty="0">
                <a:solidFill>
                  <a:schemeClr val="tx2">
                    <a:lumMod val="90000"/>
                  </a:schemeClr>
                </a:solidFill>
                <a:latin typeface="Bookman Old Style" pitchFamily="18" charset="0"/>
              </a:rPr>
              <a:t>Toruń 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pl-PL" b="1" u="sng" dirty="0">
                <a:latin typeface="Times New Roman" pitchFamily="18" charset="0"/>
              </a:rPr>
              <a:t>Przypis do monografii:</a:t>
            </a:r>
          </a:p>
          <a:p>
            <a:pPr>
              <a:buNone/>
              <a:defRPr/>
            </a:pPr>
            <a:endParaRPr lang="pl-PL" dirty="0">
              <a:latin typeface="Times New Roman" pitchFamily="18" charset="0"/>
            </a:endParaRP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3000" dirty="0">
                <a:latin typeface="Times New Roman" pitchFamily="18" charset="0"/>
              </a:rPr>
              <a:t>Inicjał (inicjały) imienia z kropką i nazwisko autora (autorów)</a:t>
            </a:r>
            <a:endParaRPr lang="pl-PL" sz="3000" i="1" dirty="0">
              <a:latin typeface="Times New Roman" pitchFamily="18" charset="0"/>
            </a:endParaRP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3000" i="1" dirty="0">
                <a:latin typeface="Times New Roman" pitchFamily="18" charset="0"/>
              </a:rPr>
              <a:t>Tytuł dzieła</a:t>
            </a:r>
            <a:r>
              <a:rPr lang="pl-PL" sz="3000" dirty="0">
                <a:latin typeface="Times New Roman" pitchFamily="18" charset="0"/>
              </a:rPr>
              <a:t> (kursywą)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3000" dirty="0">
                <a:latin typeface="Times New Roman" pitchFamily="18" charset="0"/>
              </a:rPr>
              <a:t>Nazwa wydawnictwa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3000" dirty="0">
                <a:latin typeface="Times New Roman" pitchFamily="18" charset="0"/>
              </a:rPr>
              <a:t>Miejsce i rok wydania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3000" dirty="0">
                <a:latin typeface="Times New Roman" pitchFamily="18" charset="0"/>
              </a:rPr>
              <a:t>Strona lub strony (s. ..., s. …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l-PL" sz="3000" dirty="0">
                <a:latin typeface="Times New Roman" pitchFamily="18" charset="0"/>
              </a:rPr>
              <a:t>…), na które piszący się powołuje</a:t>
            </a:r>
          </a:p>
          <a:p>
            <a:pPr lvl="1">
              <a:buClrTx/>
              <a:buNone/>
              <a:defRPr/>
            </a:pPr>
            <a:endParaRPr lang="pl-PL" sz="30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pl-PL" dirty="0">
                <a:latin typeface="Times New Roman" pitchFamily="18" charset="0"/>
              </a:rPr>
              <a:t>Wszystkie wymienione dane oddzielamy przecinkami. </a:t>
            </a:r>
          </a:p>
          <a:p>
            <a:pPr>
              <a:buNone/>
              <a:defRPr/>
            </a:pPr>
            <a:r>
              <a:rPr lang="pl-PL" dirty="0">
                <a:latin typeface="Times New Roman" pitchFamily="18" charset="0"/>
              </a:rPr>
              <a:t>Na końcu stawiamy kropkę.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76664"/>
          </a:xfrm>
        </p:spPr>
        <p:txBody>
          <a:bodyPr>
            <a:noAutofit/>
          </a:bodyPr>
          <a:lstStyle/>
          <a:p>
            <a:pPr marL="609600" indent="-609600">
              <a:buNone/>
              <a:defRPr/>
            </a:pPr>
            <a:r>
              <a:rPr lang="pl-PL" sz="2400" b="1" u="sng" dirty="0">
                <a:latin typeface="Times New Roman" pitchFamily="18" charset="0"/>
              </a:rPr>
              <a:t>Przypis do monografii:</a:t>
            </a:r>
          </a:p>
          <a:p>
            <a:pPr marL="609600" indent="-609600">
              <a:buNone/>
              <a:defRPr/>
            </a:pPr>
            <a:endParaRPr lang="pl-PL" sz="2400" b="1" u="sng" dirty="0">
              <a:latin typeface="Times New Roman" pitchFamily="18" charset="0"/>
            </a:endParaRPr>
          </a:p>
          <a:p>
            <a:pPr marL="609600" indent="-609600">
              <a:buAutoNum type="arabicPlain"/>
              <a:defRPr/>
            </a:pPr>
            <a:r>
              <a:rPr lang="pl-PL" sz="2400" dirty="0">
                <a:latin typeface="Times New Roman" pitchFamily="18" charset="0"/>
              </a:rPr>
              <a:t>J. Danecki, </a:t>
            </a:r>
            <a:r>
              <a:rPr lang="pl-PL" sz="2400" i="1" dirty="0">
                <a:latin typeface="Times New Roman" pitchFamily="18" charset="0"/>
              </a:rPr>
              <a:t>Podstawowe wiadomości o islamie</a:t>
            </a:r>
            <a:r>
              <a:rPr lang="pl-PL" sz="2400" dirty="0">
                <a:latin typeface="Times New Roman" pitchFamily="18" charset="0"/>
              </a:rPr>
              <a:t>, Wydawnictwo Akademickie Dialog, Warszawa 2007, s. 20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l-PL" sz="2400" dirty="0">
                <a:latin typeface="Times New Roman" pitchFamily="18" charset="0"/>
              </a:rPr>
              <a:t>24.</a:t>
            </a:r>
          </a:p>
          <a:p>
            <a:pPr marL="609600" indent="-609600">
              <a:buAutoNum type="arabicPlain" startAt="17"/>
              <a:defRPr/>
            </a:pPr>
            <a:r>
              <a:rPr lang="pl-PL" sz="2400" dirty="0">
                <a:latin typeface="Times New Roman" pitchFamily="18" charset="0"/>
              </a:rPr>
              <a:t>J. Danecki, dz. cyt., s. 205. </a:t>
            </a:r>
          </a:p>
          <a:p>
            <a:pPr marL="609600" indent="-609600">
              <a:buAutoNum type="arabicPlain" startAt="18"/>
              <a:defRPr/>
            </a:pPr>
            <a:r>
              <a:rPr lang="pl-PL" sz="2400" dirty="0">
                <a:latin typeface="Times New Roman" pitchFamily="18" charset="0"/>
              </a:rPr>
              <a:t>Tamże, s. 410.</a:t>
            </a:r>
          </a:p>
          <a:p>
            <a:pPr marL="609600" indent="-609600">
              <a:buNone/>
              <a:defRPr/>
            </a:pPr>
            <a:endParaRPr lang="pl-PL" sz="2400" dirty="0">
              <a:latin typeface="Times New Roman" pitchFamily="18" charset="0"/>
            </a:endParaRPr>
          </a:p>
          <a:p>
            <a:pPr marL="609600" indent="-609600">
              <a:buNone/>
              <a:defRPr/>
            </a:pPr>
            <a:r>
              <a:rPr lang="pl-PL" sz="2400" b="1" u="sng" dirty="0">
                <a:latin typeface="Times New Roman" pitchFamily="18" charset="0"/>
              </a:rPr>
              <a:t>Przypis do dzieła zbiorowego:</a:t>
            </a:r>
          </a:p>
          <a:p>
            <a:pPr marL="609600" indent="-609600">
              <a:buNone/>
              <a:defRPr/>
            </a:pPr>
            <a:endParaRPr lang="pl-PL" sz="2400" b="1" u="sng" dirty="0">
              <a:latin typeface="Times New Roman" pitchFamily="18" charset="0"/>
            </a:endParaRPr>
          </a:p>
          <a:p>
            <a:pPr marL="609600" indent="-609600">
              <a:buAutoNum type="arabicPlain" startAt="9"/>
              <a:defRPr/>
            </a:pPr>
            <a:r>
              <a:rPr lang="pl-PL" sz="2400" dirty="0">
                <a:latin typeface="Times New Roman" pitchFamily="18" charset="0"/>
              </a:rPr>
              <a:t>T. </a:t>
            </a:r>
            <a:r>
              <a:rPr lang="pl-PL" sz="2400" dirty="0" err="1">
                <a:latin typeface="Times New Roman" pitchFamily="18" charset="0"/>
              </a:rPr>
              <a:t>Shannon</a:t>
            </a:r>
            <a:r>
              <a:rPr lang="pl-PL" sz="2400" dirty="0">
                <a:latin typeface="Times New Roman" pitchFamily="18" charset="0"/>
              </a:rPr>
              <a:t>, </a:t>
            </a:r>
            <a:r>
              <a:rPr lang="pl-PL" sz="2400" i="1" dirty="0">
                <a:latin typeface="Times New Roman" pitchFamily="18" charset="0"/>
              </a:rPr>
              <a:t>Chrześcijaństwo</a:t>
            </a:r>
            <a:r>
              <a:rPr lang="pl-PL" sz="2400" dirty="0">
                <a:latin typeface="Times New Roman" pitchFamily="18" charset="0"/>
              </a:rPr>
              <a:t>, [w:] </a:t>
            </a:r>
            <a:r>
              <a:rPr lang="pl-PL" sz="2400" i="1" dirty="0">
                <a:latin typeface="Times New Roman" pitchFamily="18" charset="0"/>
              </a:rPr>
              <a:t>Problemy etyczne </a:t>
            </a:r>
            <a:br>
              <a:rPr lang="pl-PL" sz="2400" i="1" dirty="0">
                <a:latin typeface="Times New Roman" pitchFamily="18" charset="0"/>
              </a:rPr>
            </a:br>
            <a:r>
              <a:rPr lang="pl-PL" sz="2400" i="1" dirty="0">
                <a:latin typeface="Times New Roman" pitchFamily="18" charset="0"/>
              </a:rPr>
              <a:t>w tradycjach sześciu religii</a:t>
            </a:r>
            <a:r>
              <a:rPr lang="pl-PL" sz="2400" dirty="0">
                <a:latin typeface="Times New Roman" pitchFamily="18" charset="0"/>
              </a:rPr>
              <a:t>, red. P. Morgan, </a:t>
            </a:r>
            <a:br>
              <a:rPr lang="pl-PL" sz="2400" dirty="0">
                <a:latin typeface="Times New Roman" pitchFamily="18" charset="0"/>
              </a:rPr>
            </a:br>
            <a:r>
              <a:rPr lang="pl-PL" sz="2400" dirty="0">
                <a:latin typeface="Times New Roman" pitchFamily="18" charset="0"/>
              </a:rPr>
              <a:t>C. </a:t>
            </a:r>
            <a:r>
              <a:rPr lang="pl-PL" sz="2400" dirty="0" err="1">
                <a:latin typeface="Times New Roman" pitchFamily="18" charset="0"/>
              </a:rPr>
              <a:t>Lawton</a:t>
            </a:r>
            <a:r>
              <a:rPr lang="pl-PL" sz="2400" dirty="0">
                <a:latin typeface="Times New Roman" pitchFamily="18" charset="0"/>
              </a:rPr>
              <a:t>, Instytut Wydawniczy PAX, Warszawa 1996, s. 253.</a:t>
            </a:r>
          </a:p>
          <a:p>
            <a:pPr marL="609600" indent="-609600">
              <a:buAutoNum type="arabicPlain" startAt="19"/>
              <a:defRPr/>
            </a:pPr>
            <a:r>
              <a:rPr lang="pl-PL" sz="2400" dirty="0">
                <a:latin typeface="Times New Roman" pitchFamily="18" charset="0"/>
              </a:rPr>
              <a:t>T. </a:t>
            </a:r>
            <a:r>
              <a:rPr lang="pl-PL" sz="2400" dirty="0" err="1">
                <a:latin typeface="Times New Roman" pitchFamily="18" charset="0"/>
              </a:rPr>
              <a:t>Shannon</a:t>
            </a:r>
            <a:r>
              <a:rPr lang="pl-PL" sz="2400" dirty="0">
                <a:latin typeface="Times New Roman" pitchFamily="18" charset="0"/>
              </a:rPr>
              <a:t>, dz. cyt., s. 6.</a:t>
            </a:r>
          </a:p>
          <a:p>
            <a:pPr marL="609600" indent="-609600">
              <a:buNone/>
              <a:defRPr/>
            </a:pPr>
            <a:r>
              <a:rPr lang="pl-PL" sz="2400" dirty="0">
                <a:latin typeface="Times New Roman" pitchFamily="18" charset="0"/>
              </a:rPr>
              <a:t>20   Tamże, s. 255.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832648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pl-PL" sz="2400" b="1" u="sng" dirty="0">
                <a:latin typeface="Times New Roman" pitchFamily="18" charset="0"/>
              </a:rPr>
              <a:t>Przypis do artykułu w czasopiśmie:</a:t>
            </a:r>
          </a:p>
          <a:p>
            <a:pPr>
              <a:buNone/>
              <a:defRPr/>
            </a:pPr>
            <a:endParaRPr lang="pl-PL" sz="2400" dirty="0">
              <a:latin typeface="Times New Roman" pitchFamily="18" charset="0"/>
            </a:endParaRP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400" dirty="0">
                <a:latin typeface="Times New Roman" pitchFamily="18" charset="0"/>
              </a:rPr>
              <a:t>Inicjał (inicjały) imienia z kropką i nazwisko autora (autorów)</a:t>
            </a:r>
            <a:endParaRPr lang="pl-PL" sz="2400" i="1" dirty="0">
              <a:latin typeface="Times New Roman" pitchFamily="18" charset="0"/>
            </a:endParaRP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400" i="1" dirty="0">
                <a:latin typeface="Times New Roman" pitchFamily="18" charset="0"/>
              </a:rPr>
              <a:t>Tytuł artykułu </a:t>
            </a:r>
            <a:r>
              <a:rPr lang="pl-PL" sz="2400" dirty="0">
                <a:latin typeface="Times New Roman" pitchFamily="18" charset="0"/>
              </a:rPr>
              <a:t>(piszemy kursywą)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400" dirty="0">
                <a:latin typeface="Times New Roman" pitchFamily="18" charset="0"/>
              </a:rPr>
              <a:t>Tytuł czasopisma w cudzysłowie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400" dirty="0">
                <a:latin typeface="Times New Roman" pitchFamily="18" charset="0"/>
              </a:rPr>
              <a:t>Rok wydania, numer bieżący (numer ciągły)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400" dirty="0">
                <a:latin typeface="Times New Roman" pitchFamily="18" charset="0"/>
              </a:rPr>
              <a:t>Strona lub strony (s. ......), na które piszący się powołuje</a:t>
            </a:r>
          </a:p>
          <a:p>
            <a:pPr lvl="1">
              <a:buClrTx/>
              <a:buNone/>
              <a:defRPr/>
            </a:pPr>
            <a:endParaRPr lang="pl-PL" sz="24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pl-PL" sz="2400" dirty="0">
                <a:latin typeface="Times New Roman" pitchFamily="18" charset="0"/>
              </a:rPr>
              <a:t>Wymienione dane oddzielamy przecinkami, z wyjątkiem tytułu z rokiem. </a:t>
            </a:r>
          </a:p>
          <a:p>
            <a:pPr>
              <a:buNone/>
              <a:defRPr/>
            </a:pPr>
            <a:r>
              <a:rPr lang="pl-PL" sz="2400" dirty="0">
                <a:latin typeface="Times New Roman" pitchFamily="18" charset="0"/>
              </a:rPr>
              <a:t>Na końcu stawiamy kropkę. </a:t>
            </a:r>
          </a:p>
          <a:p>
            <a:pPr>
              <a:buNone/>
              <a:defRPr/>
            </a:pPr>
            <a:endParaRPr lang="pl-PL" sz="24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pl-PL" sz="2400" dirty="0">
                <a:latin typeface="Times New Roman" pitchFamily="18" charset="0"/>
              </a:rPr>
              <a:t>J. Nowak, </a:t>
            </a:r>
            <a:r>
              <a:rPr lang="pl-PL" sz="2400" i="1" dirty="0">
                <a:latin typeface="Times New Roman" pitchFamily="18" charset="0"/>
              </a:rPr>
              <a:t>Ziemia Święta</a:t>
            </a:r>
            <a:r>
              <a:rPr lang="pl-PL" sz="2400" dirty="0">
                <a:latin typeface="Times New Roman" pitchFamily="18" charset="0"/>
              </a:rPr>
              <a:t>, „Podróże” 2005, nr 5 (105), s. 25.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548680"/>
            <a:ext cx="8640960" cy="6048672"/>
          </a:xfrm>
        </p:spPr>
        <p:txBody>
          <a:bodyPr>
            <a:noAutofit/>
          </a:bodyPr>
          <a:lstStyle/>
          <a:p>
            <a:pPr marL="609600" indent="-609600">
              <a:buNone/>
              <a:defRPr/>
            </a:pPr>
            <a:r>
              <a:rPr lang="pl-PL" sz="2400" b="1" u="sng" dirty="0">
                <a:latin typeface="Times New Roman" pitchFamily="18" charset="0"/>
              </a:rPr>
              <a:t>Przypis do artykułu ze strony internetowej:</a:t>
            </a:r>
          </a:p>
          <a:p>
            <a:pPr marL="609600" indent="-609600">
              <a:buNone/>
              <a:defRPr/>
            </a:pPr>
            <a:r>
              <a:rPr lang="pl-PL" sz="2400" dirty="0">
                <a:latin typeface="Times New Roman" pitchFamily="18" charset="0"/>
              </a:rPr>
              <a:t>Podajemy możliwie najwięcej informacji.</a:t>
            </a:r>
          </a:p>
          <a:p>
            <a:pPr>
              <a:buNone/>
              <a:defRPr/>
            </a:pPr>
            <a:endParaRPr lang="pl-PL" sz="2400" dirty="0">
              <a:latin typeface="Times New Roman" pitchFamily="18" charset="0"/>
            </a:endParaRP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400" dirty="0">
                <a:latin typeface="Times New Roman" pitchFamily="18" charset="0"/>
              </a:rPr>
              <a:t>Inicjał (inicjały) imienia z kropką i nazwisko autora (autorów)</a:t>
            </a:r>
            <a:endParaRPr lang="pl-PL" sz="2400" i="1" dirty="0">
              <a:latin typeface="Times New Roman" pitchFamily="18" charset="0"/>
            </a:endParaRP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400" i="1" dirty="0">
                <a:latin typeface="Times New Roman" pitchFamily="18" charset="0"/>
              </a:rPr>
              <a:t>Tytuł artykułu </a:t>
            </a:r>
            <a:r>
              <a:rPr lang="pl-PL" sz="2400" dirty="0">
                <a:latin typeface="Times New Roman" pitchFamily="18" charset="0"/>
              </a:rPr>
              <a:t>(piszemy kursywą)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400" dirty="0">
                <a:latin typeface="Times New Roman" pitchFamily="18" charset="0"/>
              </a:rPr>
              <a:t>Http: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400" dirty="0">
                <a:latin typeface="Times New Roman" pitchFamily="18" charset="0"/>
              </a:rPr>
              <a:t>Data dostępu: dzień miesiąc rok</a:t>
            </a:r>
          </a:p>
          <a:p>
            <a:pPr lvl="1">
              <a:buClrTx/>
              <a:buNone/>
              <a:defRPr/>
            </a:pPr>
            <a:endParaRPr lang="pl-PL" sz="24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pl-PL" sz="2400" dirty="0">
                <a:latin typeface="Times New Roman" pitchFamily="18" charset="0"/>
              </a:rPr>
              <a:t>    Wszystkie wymienione dane oddzielamy przecinkami. Na końcu stawiamy kropkę. </a:t>
            </a:r>
          </a:p>
          <a:p>
            <a:pPr marL="609600" indent="-609600">
              <a:buNone/>
              <a:defRPr/>
            </a:pPr>
            <a:endParaRPr lang="pl-PL" sz="2400" b="1" u="sng" dirty="0">
              <a:latin typeface="Times New Roman" pitchFamily="18" charset="0"/>
            </a:endParaRPr>
          </a:p>
          <a:p>
            <a:pPr marL="609600" indent="-609600">
              <a:buNone/>
              <a:defRPr/>
            </a:pPr>
            <a:r>
              <a:rPr lang="pl-PL" sz="2400" dirty="0">
                <a:latin typeface="Times New Roman" pitchFamily="18" charset="0"/>
              </a:rPr>
              <a:t>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Valkenberg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Fethullah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Gülen’s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Contribution to Muslim-Christian Dialogue in the Context of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Abrahamic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Cooperation,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http://www.fethullahgulenconference.org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, data dostępu: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</a:rPr>
              <a:t>15 III 2016.</a:t>
            </a:r>
            <a:endParaRPr lang="pl-PL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95320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692696"/>
            <a:ext cx="813244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b="1" u="sng" dirty="0">
                <a:latin typeface="Times New Roman" pitchFamily="18" charset="0"/>
                <a:cs typeface="Times New Roman" pitchFamily="18" charset="0"/>
              </a:rPr>
              <a:t>Przypisy uzupełniające:</a:t>
            </a:r>
          </a:p>
          <a:p>
            <a:pPr>
              <a:buNone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Mu</a:t>
            </a:r>
            <a:r>
              <a:rPr lang="pl-PL" sz="2000" dirty="0">
                <a:latin typeface="Times New Roman" pitchFamily="18" charset="0"/>
                <a:cs typeface="Times New Roman" pitchFamily="18" charset="0"/>
                <a:sym typeface="Times CEA"/>
              </a:rPr>
              <a:t>h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ammad ‘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Alī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(1805-1848) – „wicekról” Egiptu w latach 1805–1848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oraz 1848-1849, nazywany przez historyków twórcą potęgi tego kraju. Dzięki centralizacji władzy przeprowadził reformę rolną, administracyjną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i edukacyjną, oparte na wzorcach europejskich.</a:t>
            </a: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Pasza (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bāšā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) – słowo pochodzące od perskiego padyszacha, oznaczające wysokiego urzędnika w Turcji osmańskiej, tytuł ten zazwyczaj był przyznawany gubernatorom i generałom. </a:t>
            </a: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Wyprawie Napoleona na Egipt poświęcona jest m. in. monografia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Strathern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Napoleon w Egipcie, 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Rebis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Poznań 2009.</a:t>
            </a: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Fundamentalizm muzułmański zob. J. Danecki, dz. cyt., s. 481–508;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H.A.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Jamsheer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Historia powstania islamu jako doktryny społeczno-politycznej, Wydawnictwo Akademickie Dialog,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Warszawa 2009, s. 179–192; H.A. 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Jamsheer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 Reforma władzy i społeczeństwa w arabsko-muzułmańskiej myśli politycznej wieków XIX i XX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 Ibidem, Łódź 2008, s. 124–138.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548680"/>
            <a:ext cx="8568952" cy="5976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800" b="1" u="sng" dirty="0">
                <a:latin typeface="Times New Roman" pitchFamily="18" charset="0"/>
                <a:cs typeface="Times New Roman" pitchFamily="18" charset="0"/>
              </a:rPr>
              <a:t>Cytaty w tekście głównym:</a:t>
            </a:r>
          </a:p>
          <a:p>
            <a:pPr>
              <a:buNone/>
            </a:pPr>
            <a:endParaRPr lang="pl-PL" sz="2800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    Charakteryzując umiejętności i osiągnięcia Arabów, na które ogromny wpływ miało „zamiłowanie do podbojów, które przerodziło się w żarliwe pragnienie zajmowania się wiedzą i nauką” – wspomina główne ośrodki ruchu umysłowego: Kordobę, Egipt, Toledo, Fez, Isfahan i Samarkandę, dokonanie przez Arabów przekładów i komentarzy greckich dzieł oraz szeregu niezwykłych odkryć, które odbiły się echem w Europie, bowiem „zgromadzili narzędzia, w oparciu o które powstały nasze dzieła historyczne, zapoczątkowali piśmiennictwo geograficzne, historiograficzne i biograficzne, a w zakresie rzemiosła ich osiągnięcia nie miały granic”.</a:t>
            </a: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    Ostatnim zacytowanym przez </a:t>
            </a:r>
            <a:r>
              <a:rPr lang="pl-PL" sz="2000" u="sng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ayr ad-Dīna fragmentem dzieła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Sedillota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jest podsumowanie: „Ponownie stwierdzimy tu, że dzieła Arabów i ich odkrycia potwierdzają fakt ich niezwykłej dominacji umysłowej w owym czasie, kiedy ich sława dotarła do chrześcijańskiej Europy. Jest to dowód na to, że - jak powiedzieli inni, a my się z nimi zgadzamy - Arabowie są naszymi nauczycielami i mistrzami”.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l-PL" sz="2800" b="1" u="sng" dirty="0">
                <a:latin typeface="Times New Roman" pitchFamily="18" charset="0"/>
                <a:cs typeface="Times New Roman" pitchFamily="18" charset="0"/>
              </a:rPr>
              <a:t>Cytaty w tekście lub wyodrębnione z tekstu:</a:t>
            </a: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    Ostatnim zacytowanym przez </a:t>
            </a:r>
            <a:r>
              <a:rPr lang="pl-PL" sz="2000" u="sng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ayr ad-Dīna fragmentem dzieła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Sedillota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jest podsumowanie: „Ponownie stwierdzimy tu, że dzieła Arabów i ich odkrycia potwierdzają fakt ich niezwykłej dominacji umysłowej w owym czasie, kiedy ich sława dotarła do chrześcijańskiej Europy”.</a:t>
            </a: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    Ostatnim zacytowanym przez </a:t>
            </a:r>
            <a:r>
              <a:rPr lang="pl-PL" sz="2000" u="sng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ayr ad-Dīna fragmentem dzieła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Sedillota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jest podsumowanie: </a:t>
            </a:r>
          </a:p>
          <a:p>
            <a:pPr algn="just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endParaRPr lang="pl-PL" sz="1800" dirty="0"/>
          </a:p>
        </p:txBody>
      </p:sp>
      <p:sp>
        <p:nvSpPr>
          <p:cNvPr id="4" name="Prostokąt 3"/>
          <p:cNvSpPr/>
          <p:nvPr/>
        </p:nvSpPr>
        <p:spPr>
          <a:xfrm>
            <a:off x="1403648" y="4653136"/>
            <a:ext cx="698477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Ponownie stwierdzimy tu, że dzieła Arabów i ich odkrycia potwierdzają fakt ich niezwykłej dominacji umysłowej w owym czasie, kiedy ich sława dotarła do chrześcijańskiej Europy. Jest to dowód na to, że – jak  powiedzieli inni, a my się z nimi zgadzamy – Arabowie są naszymi nauczycielami i mistrzami.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604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Terminy obcojęzyczne piszemy kursywą:</a:t>
            </a:r>
          </a:p>
          <a:p>
            <a:pPr>
              <a:buNone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   …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potrzeba reform wyrosła na gruncie przekonania o potrzebie zmian wobec świadomości niedoskonałości i chęci odzyskania minionej świetności,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co doprowadziło do wykrystalizowania się ruchu określanego terminem 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i="1" dirty="0" err="1">
                <a:latin typeface="Times New Roman" panose="02020603050405020304" pitchFamily="18" charset="0"/>
                <a:cs typeface="Times New Roman" pitchFamily="18" charset="0"/>
                <a:sym typeface="Times CEA"/>
              </a:rPr>
              <a:t>ṣ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lāḥ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– naprawa, dążącego do 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tağdīd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– odnowy.</a:t>
            </a:r>
          </a:p>
          <a:p>
            <a:pPr algn="just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/>
              <a:t>      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Tunezja stała się prowincją rozległego państwa osmańskiego w 1574 roku,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a na jej czele stał mianowany przez sułtana pasza (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bāšā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), którego władza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 początkowym okresie tureckiego panowania była nieograniczona,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z uwzględnieniem jedynie prawa religijnego, 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šarī‘a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i poszanowaniem prawa zwyczajowego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urf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 usankcjonowanego przez muzułmańską tradycję. </a:t>
            </a:r>
          </a:p>
          <a:p>
            <a:pPr algn="just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/>
              <a:t>      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Podczas gdy bejowie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muradydzcy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sprawowali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de facto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władzę dziedziczną, bejowie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husajnidzcy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stali się monarchami tunezyjskimi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jure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. Władza </a:t>
            </a:r>
            <a:r>
              <a:rPr lang="pl-PL" sz="2000" dirty="0" err="1">
                <a:latin typeface="Times New Roman" panose="02020603050405020304" pitchFamily="18" charset="0"/>
                <a:cs typeface="Times New Roman" pitchFamily="18" charset="0"/>
                <a:sym typeface="Times CEA"/>
              </a:rPr>
              <a:t>Ḥ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usayna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Ibn ‘Alego została usankcjonowana przez Wysoką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Portę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, która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 1708 przekazała bejowi </a:t>
            </a:r>
            <a:r>
              <a:rPr lang="pl-PL" sz="2000" i="1" dirty="0" err="1">
                <a:latin typeface="Times New Roman" pitchFamily="18" charset="0"/>
                <a:cs typeface="Times New Roman" pitchFamily="18" charset="0"/>
              </a:rPr>
              <a:t>firmān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powierzając mu prowincję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Ifrīqiyya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052736"/>
            <a:ext cx="7772400" cy="50040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sz="4100" b="1" dirty="0">
                <a:latin typeface="Times New Roman" pitchFamily="18" charset="0"/>
              </a:rPr>
              <a:t>1. OBJĘTOŚĆ PRACY: max. 50 stron</a:t>
            </a:r>
          </a:p>
          <a:p>
            <a:pPr>
              <a:buNone/>
            </a:pPr>
            <a:endParaRPr lang="pl-PL" sz="4100" b="1" dirty="0">
              <a:latin typeface="Times New Roman" pitchFamily="18" charset="0"/>
            </a:endParaRPr>
          </a:p>
          <a:p>
            <a:pPr>
              <a:buNone/>
            </a:pPr>
            <a:r>
              <a:rPr lang="pl-PL" sz="4100" b="1" dirty="0">
                <a:latin typeface="Times New Roman" pitchFamily="18" charset="0"/>
              </a:rPr>
              <a:t>2. UKŁAD PRACY:</a:t>
            </a:r>
          </a:p>
          <a:p>
            <a:pPr>
              <a:buNone/>
            </a:pPr>
            <a:endParaRPr lang="pl-PL" sz="41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pl-PL" sz="4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    </a:t>
            </a:r>
            <a:r>
              <a:rPr lang="pl-PL" sz="4100" dirty="0">
                <a:latin typeface="Times New Roman" pitchFamily="18" charset="0"/>
              </a:rPr>
              <a:t>STRONA TYTUŁOWA</a:t>
            </a:r>
          </a:p>
          <a:p>
            <a:pPr>
              <a:buFont typeface="Wingdings" pitchFamily="2" charset="2"/>
              <a:buChar char="§"/>
            </a:pPr>
            <a:r>
              <a:rPr lang="pl-PL" sz="4100" dirty="0">
                <a:latin typeface="Times New Roman" pitchFamily="18" charset="0"/>
              </a:rPr>
              <a:t>     SPIS TREŚCI (w j. polskim i arabskim)</a:t>
            </a:r>
          </a:p>
          <a:p>
            <a:pPr>
              <a:buFont typeface="Wingdings" pitchFamily="2" charset="2"/>
              <a:buChar char="§"/>
            </a:pPr>
            <a:r>
              <a:rPr lang="pl-PL" sz="4100" dirty="0">
                <a:latin typeface="Times New Roman" pitchFamily="18" charset="0"/>
              </a:rPr>
              <a:t>     WSTĘP (1-2 strony)</a:t>
            </a:r>
          </a:p>
          <a:p>
            <a:pPr>
              <a:buFont typeface="Wingdings" pitchFamily="2" charset="2"/>
              <a:buChar char="§"/>
            </a:pPr>
            <a:r>
              <a:rPr lang="pl-PL" sz="4100" dirty="0">
                <a:latin typeface="Times New Roman" pitchFamily="18" charset="0"/>
              </a:rPr>
              <a:t>     KOLEJNE ROZDZIAŁY</a:t>
            </a:r>
          </a:p>
          <a:p>
            <a:pPr>
              <a:buFont typeface="Wingdings" pitchFamily="2" charset="2"/>
              <a:buChar char="§"/>
            </a:pPr>
            <a:r>
              <a:rPr lang="pl-PL" sz="4100" dirty="0">
                <a:latin typeface="Times New Roman" pitchFamily="18" charset="0"/>
              </a:rPr>
              <a:t>     ZAKOŃCZENIE (1-2 strony)</a:t>
            </a:r>
          </a:p>
          <a:p>
            <a:pPr>
              <a:buFont typeface="Wingdings" pitchFamily="2" charset="2"/>
              <a:buChar char="§"/>
            </a:pPr>
            <a:r>
              <a:rPr lang="pl-PL" sz="4100" dirty="0">
                <a:latin typeface="Times New Roman" pitchFamily="18" charset="0"/>
              </a:rPr>
              <a:t>     STRESZCZENIE (w j. angielskim)</a:t>
            </a:r>
          </a:p>
          <a:p>
            <a:pPr>
              <a:buFont typeface="Wingdings" pitchFamily="2" charset="2"/>
              <a:buChar char="§"/>
            </a:pPr>
            <a:r>
              <a:rPr lang="pl-PL" sz="4100" dirty="0">
                <a:latin typeface="Times New Roman" pitchFamily="18" charset="0"/>
              </a:rPr>
              <a:t>     BIBLIOGRAFIA (1-3 strony)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55776" y="548680"/>
            <a:ext cx="4248472" cy="630932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Uniwersytet  Mikołaja Kopernika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Wydział Filologiczny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Pracownia Języka i Kultury Arabskiej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   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Sara Nowicka</a:t>
            </a: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nr albumu: 23558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Praca licencjacka</a:t>
            </a: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na kierunku: filologia</a:t>
            </a: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specjalność: lingwistyka stosowana język francuski z językiem arabskim</a:t>
            </a:r>
          </a:p>
          <a:p>
            <a:pPr algn="ctr">
              <a:buNone/>
            </a:pP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ŚWIAT ISLAMU, EUROPA I REFORMY W DZIELE 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AQWAM AL-MASĀLIK FĪ MA‘RIFAT A</a:t>
            </a:r>
            <a:r>
              <a:rPr lang="pl-PL" sz="3200" b="1" i="1" dirty="0">
                <a:latin typeface="Times New Roman" pitchFamily="18" charset="0"/>
                <a:cs typeface="Times New Roman" pitchFamily="18" charset="0"/>
                <a:sym typeface="Times CEA"/>
              </a:rPr>
              <a:t>H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WĀL AL-MAMĀLIK 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AYR AD-DĪNA AT-TŪNUSĪEGO (1822-1890)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Opiekun pracy </a:t>
            </a: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dr Magdalena Lewicka</a:t>
            </a: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Pracownia Języka i Kultury Arabskiej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Toruń 2014</a:t>
            </a:r>
          </a:p>
          <a:p>
            <a:pPr algn="ctr">
              <a:buNone/>
            </a:pPr>
            <a:endParaRPr lang="pl-PL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pl-PL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  Pracę przyjmuję i akceptuję                              Potwierdzam złożenie pracy  licencjackiej</a:t>
            </a:r>
          </a:p>
          <a:p>
            <a:pPr>
              <a:buNone/>
            </a:pPr>
            <a:endParaRPr lang="pl-PL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……………………………………                    …………………………………………………….</a:t>
            </a:r>
          </a:p>
          <a:p>
            <a:pPr>
              <a:buNone/>
            </a:pP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  data i podpis opiekuna pracy                                  data i podpis pracownika dziekanatu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980728"/>
            <a:ext cx="7772400" cy="568863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4400" b="1" dirty="0">
                <a:latin typeface="Times New Roman" pitchFamily="18" charset="0"/>
                <a:cs typeface="Times New Roman" pitchFamily="18" charset="0"/>
              </a:rPr>
              <a:t>SPIS TREŚCI</a:t>
            </a:r>
            <a:endParaRPr lang="pl-PL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4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WSTĘP………………………………………………………………………………...	  3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  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ROZDZIAŁ I – TUNEZJA W LATACH 1574 – 1881…………………….…………..	  5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1. Tunezja w latach 1574 –1830…………………………………………………..	……                    5</a:t>
            </a:r>
          </a:p>
          <a:p>
            <a:pPr lvl="1"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1.1. Tunezja prowincją Imperium Osmańskiego……………………………….	  5</a:t>
            </a:r>
          </a:p>
          <a:p>
            <a:pPr lvl="1"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1.2. Tunezja </a:t>
            </a:r>
            <a:r>
              <a:rPr lang="pl-PL" sz="4400" dirty="0" err="1">
                <a:latin typeface="Times New Roman" pitchFamily="18" charset="0"/>
                <a:cs typeface="Times New Roman" pitchFamily="18" charset="0"/>
              </a:rPr>
              <a:t>Muradytów</a:t>
            </a: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………………………………………………………..	  8</a:t>
            </a:r>
          </a:p>
          <a:p>
            <a:pPr lvl="1"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1.3. Tunezja </a:t>
            </a:r>
            <a:r>
              <a:rPr lang="pl-PL" sz="4400" dirty="0" err="1">
                <a:latin typeface="Times New Roman" pitchFamily="18" charset="0"/>
                <a:cs typeface="Times New Roman" pitchFamily="18" charset="0"/>
              </a:rPr>
              <a:t>Husajnidów</a:t>
            </a: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……………………………………………………….	  11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2. Tunezja w latach 1830 –1881……………………………………………………….	13</a:t>
            </a:r>
          </a:p>
          <a:p>
            <a:pPr lvl="1"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2.1. Francuska inwazja na Algierię……………………………………………..	13</a:t>
            </a:r>
          </a:p>
          <a:p>
            <a:pPr lvl="1"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2.2. Tunezja przed wprowadzeniem reform……………………………………	16</a:t>
            </a:r>
          </a:p>
          <a:p>
            <a:pPr lvl="1"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2.3. Tunezja w okresie reform………………………………………………….	18</a:t>
            </a:r>
          </a:p>
          <a:p>
            <a:pPr>
              <a:buNone/>
            </a:pPr>
            <a:r>
              <a:rPr lang="pl-PL" sz="4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ROZDZIAŁ II – ŻYCIE I DZIAŁALNOŚĆ </a:t>
            </a:r>
            <a:r>
              <a:rPr lang="pl-PL" sz="4400" u="sng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AYR </a:t>
            </a:r>
            <a:r>
              <a:rPr lang="pl-PL" sz="4400" dirty="0" err="1">
                <a:latin typeface="Times New Roman" pitchFamily="18" charset="0"/>
                <a:cs typeface="Times New Roman" pitchFamily="18" charset="0"/>
              </a:rPr>
              <a:t>AD–DĪNA</a:t>
            </a: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…………...………..	20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ROZDZIAŁ III - MYŚL POLITYCZNA </a:t>
            </a:r>
            <a:r>
              <a:rPr lang="pl-PL" sz="4400" u="sng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AYR </a:t>
            </a:r>
            <a:r>
              <a:rPr lang="pl-PL" sz="4400" dirty="0" err="1">
                <a:latin typeface="Times New Roman" pitchFamily="18" charset="0"/>
                <a:cs typeface="Times New Roman" pitchFamily="18" charset="0"/>
              </a:rPr>
              <a:t>AD-DĪNA</a:t>
            </a: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 NA PODSTAWIE  ……                </a:t>
            </a:r>
            <a:r>
              <a:rPr lang="pl-PL" sz="44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AQWAM </a:t>
            </a:r>
            <a:r>
              <a:rPr lang="pl-PL" sz="4400" dirty="0" err="1">
                <a:latin typeface="Times New Roman" pitchFamily="18" charset="0"/>
                <a:cs typeface="Times New Roman" pitchFamily="18" charset="0"/>
              </a:rPr>
              <a:t>AL.-MASALIK</a:t>
            </a:r>
            <a:endParaRPr lang="pl-PL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ZAKOŃCZENIE………………………………………………………………………	50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SUMMARY…………………………………………………………………………...                   51</a:t>
            </a: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BIBLIOGRAFIA………………………………………………………………………	52</a:t>
            </a:r>
          </a:p>
          <a:p>
            <a:pPr>
              <a:buNone/>
            </a:pPr>
            <a:r>
              <a:rPr lang="pl-PL" sz="4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pl-PL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4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976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WSTĘP: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wprowadzenie w temat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opis układu pracy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opis literatury przedmiotu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informacja nt. transkrypcji</a:t>
            </a:r>
          </a:p>
          <a:p>
            <a:pPr>
              <a:buNone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W pracy zasadniczo stosowana jest transkrypcja naukowa oparta </a:t>
            </a:r>
            <a:br>
              <a:rPr lang="pl-PL" sz="2200" dirty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na zasadach ISO. Form spolszczonych autorka użyła w następujących    </a:t>
            </a:r>
          </a:p>
          <a:p>
            <a:pPr algn="just">
              <a:buNone/>
            </a:pP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     wypadkach:</a:t>
            </a:r>
          </a:p>
          <a:p>
            <a:pPr>
              <a:buNone/>
            </a:pP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    1 – nazwy dynastii, np. </a:t>
            </a:r>
            <a:r>
              <a:rPr lang="pl-PL" sz="2200" dirty="0" err="1">
                <a:latin typeface="Times New Roman" pitchFamily="18" charset="0"/>
                <a:cs typeface="Times New Roman" pitchFamily="18" charset="0"/>
              </a:rPr>
              <a:t>Husajnidzi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200" dirty="0" err="1">
                <a:latin typeface="Times New Roman" pitchFamily="18" charset="0"/>
                <a:cs typeface="Times New Roman" pitchFamily="18" charset="0"/>
              </a:rPr>
              <a:t>Muradyci</a:t>
            </a:r>
            <a:endParaRPr lang="pl-PL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    2 – tytuły, np. bej, sułtan, pasza</a:t>
            </a:r>
          </a:p>
          <a:p>
            <a:pPr>
              <a:buNone/>
            </a:pP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    3 – zadomowione w języku polskim nazwy geograficzne, np. Tunis, Stambuł</a:t>
            </a:r>
          </a:p>
          <a:p>
            <a:pPr>
              <a:buNone/>
            </a:pP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     4 – inne nazwy zadomowione w języku polskim, np. </a:t>
            </a:r>
            <a:r>
              <a:rPr lang="pl-PL" sz="2200" i="1" dirty="0">
                <a:latin typeface="Times New Roman" pitchFamily="18" charset="0"/>
                <a:cs typeface="Times New Roman" pitchFamily="18" charset="0"/>
              </a:rPr>
              <a:t>Koran</a:t>
            </a:r>
            <a:r>
              <a:rPr lang="pl-PL" sz="2200" dirty="0">
                <a:latin typeface="Times New Roman" pitchFamily="18" charset="0"/>
                <a:cs typeface="Times New Roman" pitchFamily="18" charset="0"/>
              </a:rPr>
              <a:t>, islam.</a:t>
            </a:r>
          </a:p>
          <a:p>
            <a:pPr>
              <a:buNone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836712"/>
            <a:ext cx="8280920" cy="602128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pl-PL" sz="3200" b="1" dirty="0">
              <a:latin typeface="Times New Roman" pitchFamily="18" charset="0"/>
            </a:endParaRPr>
          </a:p>
          <a:p>
            <a:pPr>
              <a:buNone/>
            </a:pPr>
            <a:r>
              <a:rPr lang="pl-PL" sz="7000" b="1" dirty="0">
                <a:latin typeface="Times New Roman" pitchFamily="18" charset="0"/>
                <a:cs typeface="Times New Roman" pitchFamily="18" charset="0"/>
              </a:rPr>
              <a:t>UKŁAD ROZDZIAŁU:</a:t>
            </a:r>
          </a:p>
          <a:p>
            <a:pPr>
              <a:buNone/>
            </a:pPr>
            <a:endParaRPr lang="pl-PL" sz="7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ROZDZIAŁ I – TUNEZJA W LATACH 1574</a:t>
            </a:r>
            <a:r>
              <a:rPr lang="pl-PL" sz="72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1881</a:t>
            </a:r>
          </a:p>
          <a:p>
            <a:pPr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1. Tunezja w latach 1574</a:t>
            </a:r>
            <a:r>
              <a:rPr lang="pl-PL" sz="72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1830</a:t>
            </a:r>
          </a:p>
          <a:p>
            <a:pPr lvl="1"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1.1.Tunezja prowincją Imperium Osmańskiego</a:t>
            </a:r>
          </a:p>
          <a:p>
            <a:pPr lvl="1"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1.2.Tunezja </a:t>
            </a:r>
            <a:r>
              <a:rPr lang="pl-PL" sz="7000" dirty="0" err="1">
                <a:latin typeface="Times New Roman" pitchFamily="18" charset="0"/>
                <a:cs typeface="Times New Roman" pitchFamily="18" charset="0"/>
              </a:rPr>
              <a:t>Muradytów</a:t>
            </a:r>
            <a:endParaRPr lang="pl-PL" sz="7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1.3.Tunezja </a:t>
            </a:r>
            <a:r>
              <a:rPr lang="pl-PL" sz="7000" dirty="0" err="1">
                <a:latin typeface="Times New Roman" pitchFamily="18" charset="0"/>
                <a:cs typeface="Times New Roman" pitchFamily="18" charset="0"/>
              </a:rPr>
              <a:t>HusajnidóW</a:t>
            </a:r>
            <a:endParaRPr lang="pl-PL" sz="7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2. Tunezja w latach 1830</a:t>
            </a:r>
            <a:r>
              <a:rPr lang="pl-PL" sz="72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1881</a:t>
            </a:r>
          </a:p>
          <a:p>
            <a:pPr lvl="1"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2.1. Francuska inwazja na Algierię</a:t>
            </a:r>
          </a:p>
          <a:p>
            <a:pPr lvl="1"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2.2. Tunezja przed wprowadzeniem reform</a:t>
            </a:r>
          </a:p>
          <a:p>
            <a:pPr lvl="1">
              <a:buNone/>
            </a:pPr>
            <a:r>
              <a:rPr lang="pl-PL" sz="7000" dirty="0">
                <a:latin typeface="Times New Roman" pitchFamily="18" charset="0"/>
                <a:cs typeface="Times New Roman" pitchFamily="18" charset="0"/>
              </a:rPr>
              <a:t>2.3. Tunezja w okresie reform</a:t>
            </a:r>
          </a:p>
          <a:p>
            <a:pPr>
              <a:buNone/>
            </a:pPr>
            <a:endParaRPr lang="pl-PL" sz="3200" dirty="0">
              <a:latin typeface="Times New Roman" pitchFamily="18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84976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9046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BIBLIOGRAFIA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Allen J.,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Social Mobility, Education and Development in Tunisia,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E. J. Brill, Leiden 1979.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2800" i="1" dirty="0">
                <a:latin typeface="Times New Roman" pitchFamily="18" charset="0"/>
                <a:cs typeface="Times New Roman" pitchFamily="18" charset="0"/>
              </a:rPr>
              <a:t>Geschichte der arabischen Welt,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red. U. 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Haarmann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 Beck, </a:t>
            </a:r>
            <a:r>
              <a:rPr lang="de-DE" sz="2800" dirty="0" err="1">
                <a:latin typeface="Times New Roman" pitchFamily="18" charset="0"/>
                <a:cs typeface="Times New Roman" pitchFamily="18" charset="0"/>
              </a:rPr>
              <a:t>Monachium</a:t>
            </a:r>
            <a:r>
              <a:rPr lang="de-DE" sz="2800" dirty="0">
                <a:latin typeface="Times New Roman" pitchFamily="18" charset="0"/>
                <a:cs typeface="Times New Roman" pitchFamily="18" charset="0"/>
              </a:rPr>
              <a:t> 2001.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800" dirty="0" err="1">
                <a:latin typeface="Times New Roman" pitchFamily="18" charset="0"/>
                <a:cs typeface="Times New Roman" pitchFamily="18" charset="0"/>
              </a:rPr>
              <a:t>Jamsheer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H.A., </a:t>
            </a:r>
            <a:r>
              <a:rPr lang="pl-PL" sz="2800" i="1" dirty="0">
                <a:latin typeface="Times New Roman" pitchFamily="18" charset="0"/>
                <a:cs typeface="Times New Roman" pitchFamily="18" charset="0"/>
              </a:rPr>
              <a:t>Arabowie w myśli społeczno-politycznej </a:t>
            </a:r>
            <a:r>
              <a:rPr lang="pl-PL" sz="2800" i="1" dirty="0" err="1">
                <a:latin typeface="Times New Roman" pitchFamily="18" charset="0"/>
                <a:cs typeface="Times New Roman" pitchFamily="18" charset="0"/>
              </a:rPr>
              <a:t>Abdul-Rahmana</a:t>
            </a:r>
            <a:r>
              <a:rPr lang="pl-PL" sz="28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800" i="1" dirty="0" err="1">
                <a:latin typeface="Times New Roman" pitchFamily="18" charset="0"/>
                <a:cs typeface="Times New Roman" pitchFamily="18" charset="0"/>
              </a:rPr>
              <a:t>al-Kawakibi'ego</a:t>
            </a:r>
            <a:r>
              <a:rPr lang="pl-PL" sz="2800" i="1" dirty="0">
                <a:latin typeface="Times New Roman" pitchFamily="18" charset="0"/>
                <a:cs typeface="Times New Roman" pitchFamily="18" charset="0"/>
              </a:rPr>
              <a:t> (1854-1902),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[w:] </a:t>
            </a:r>
            <a:br>
              <a:rPr lang="pl-PL" sz="2800" dirty="0">
                <a:latin typeface="Times New Roman" pitchFamily="18" charset="0"/>
                <a:cs typeface="Times New Roman" pitchFamily="18" charset="0"/>
              </a:rPr>
            </a:br>
            <a:r>
              <a:rPr lang="pl-PL" sz="2800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2800" i="1" dirty="0">
                <a:latin typeface="Times New Roman" pitchFamily="18" charset="0"/>
                <a:cs typeface="Times New Roman" pitchFamily="18" charset="0"/>
              </a:rPr>
              <a:t> kręgu cywilizacji Półksiężyca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, red. A. </a:t>
            </a:r>
            <a:r>
              <a:rPr lang="pl-PL" sz="2800" dirty="0" err="1">
                <a:latin typeface="Times New Roman" pitchFamily="18" charset="0"/>
                <a:cs typeface="Times New Roman" pitchFamily="18" charset="0"/>
              </a:rPr>
              <a:t>Parzymies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, Ossolineum, Kraków 2002.</a:t>
            </a:r>
          </a:p>
          <a:p>
            <a:pPr>
              <a:buNone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Mazālī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Ba‘a</a:t>
            </a:r>
            <a:r>
              <a:rPr lang="en-US" sz="2800" i="1" u="sng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atā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ayr ad-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Dīn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pl-PL" sz="2800" i="1" dirty="0">
                <a:latin typeface="Times New Roman" pitchFamily="18" charset="0"/>
                <a:cs typeface="Times New Roman" pitchFamily="18" charset="0"/>
                <a:sym typeface="Times CEA"/>
              </a:rPr>
              <a:t>a</a:t>
            </a:r>
            <a:r>
              <a:rPr lang="pl-PL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l-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Astāna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„Al-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Mağalla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az-Zaytūniyya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1973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nr 3.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http://khayraddin.com/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914400"/>
          </a:xfrm>
        </p:spPr>
        <p:txBody>
          <a:bodyPr/>
          <a:lstStyle/>
          <a:p>
            <a:pPr algn="ctr"/>
            <a:r>
              <a:rPr lang="pl-PL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4572000"/>
          </a:xfrm>
        </p:spPr>
        <p:txBody>
          <a:bodyPr>
            <a:noAutofit/>
          </a:bodyPr>
          <a:lstStyle/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TEKST WYJUSTOWANY (usuwamy „sieroty”)</a:t>
            </a:r>
          </a:p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MARGINESY: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lewy –   3,5 cm</a:t>
            </a:r>
          </a:p>
          <a:p>
            <a:pPr lvl="3"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                  prawy, górny, dolny – 2,5 cm </a:t>
            </a:r>
          </a:p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NOWY ROZDZIAŁ ROZPOCZYNA SIĘ </a:t>
            </a:r>
            <a:br>
              <a:rPr lang="pl-PL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OD NOWEJ STRONY</a:t>
            </a:r>
          </a:p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CZCIONKA: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  tekst główny: 12 </a:t>
            </a:r>
            <a:r>
              <a:rPr lang="pl-PL" sz="2800" dirty="0" err="1">
                <a:latin typeface="Times New Roman" pitchFamily="18" charset="0"/>
                <a:cs typeface="Times New Roman" pitchFamily="18" charset="0"/>
              </a:rPr>
              <a:t>pkt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                               wyodrębnione z tekstu cytaty: 11 </a:t>
            </a:r>
            <a:r>
              <a:rPr lang="pl-PL" sz="2800" dirty="0" err="1">
                <a:latin typeface="Times New Roman" pitchFamily="18" charset="0"/>
                <a:cs typeface="Times New Roman" pitchFamily="18" charset="0"/>
              </a:rPr>
              <a:t>pkt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                               przypisy: 10 </a:t>
            </a:r>
            <a:r>
              <a:rPr lang="pl-PL" sz="2800" dirty="0" err="1">
                <a:latin typeface="Times New Roman" pitchFamily="18" charset="0"/>
                <a:cs typeface="Times New Roman" pitchFamily="18" charset="0"/>
              </a:rPr>
              <a:t>pkt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                               typ: Times New Roman</a:t>
            </a:r>
          </a:p>
          <a:p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ODSTĘPY MIĘDZY WIERSZAMI: </a:t>
            </a:r>
          </a:p>
          <a:p>
            <a:pPr>
              <a:buNone/>
            </a:pP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tekst główny interlinia – 1,5</a:t>
            </a:r>
          </a:p>
          <a:p>
            <a:pPr>
              <a:buNone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                                przypisy interlinia - 1,0</a:t>
            </a:r>
          </a:p>
          <a:p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914400"/>
          </a:xfrm>
        </p:spPr>
        <p:txBody>
          <a:bodyPr/>
          <a:lstStyle/>
          <a:p>
            <a:pPr algn="ctr"/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PRACA LICENCJACKA WYMAGANIA EDYTORSKIE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568952" cy="4572000"/>
          </a:xfrm>
        </p:spPr>
        <p:txBody>
          <a:bodyPr/>
          <a:lstStyle/>
          <a:p>
            <a:pPr>
              <a:buNone/>
              <a:defRPr/>
            </a:pPr>
            <a:r>
              <a:rPr lang="pl-PL" sz="2800" b="1" dirty="0">
                <a:latin typeface="Times New Roman" pitchFamily="18" charset="0"/>
              </a:rPr>
              <a:t>PRZYPISY: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800" dirty="0">
                <a:latin typeface="Times New Roman" pitchFamily="18" charset="0"/>
              </a:rPr>
              <a:t>miejsce  przypisów – </a:t>
            </a:r>
            <a:r>
              <a:rPr lang="pl-PL" sz="2800" b="1" u="sng" dirty="0">
                <a:latin typeface="Times New Roman" pitchFamily="18" charset="0"/>
              </a:rPr>
              <a:t>na dole każdej strony</a:t>
            </a:r>
            <a:endParaRPr lang="pl-PL" sz="2800" u="sng" dirty="0">
              <a:latin typeface="Times New Roman" pitchFamily="18" charset="0"/>
            </a:endParaRPr>
          </a:p>
          <a:p>
            <a:pPr lvl="1">
              <a:buClrTx/>
              <a:buBlip>
                <a:blip r:embed="rId2"/>
              </a:buBlip>
              <a:defRPr/>
            </a:pPr>
            <a:r>
              <a:rPr lang="pl-PL" sz="2800" dirty="0">
                <a:latin typeface="Times New Roman" pitchFamily="18" charset="0"/>
              </a:rPr>
              <a:t>każdy przypis zaczyna się wielką literą i każdy przypis kończy się kropką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800" dirty="0">
                <a:latin typeface="Times New Roman" pitchFamily="18" charset="0"/>
              </a:rPr>
              <a:t>przypisy powinny być ponumerowane numeracją ciągłą </a:t>
            </a:r>
          </a:p>
          <a:p>
            <a:pPr lvl="1">
              <a:buClrTx/>
              <a:buFont typeface="Wingdings" pitchFamily="2" charset="2"/>
              <a:buChar char="§"/>
              <a:defRPr/>
            </a:pPr>
            <a:r>
              <a:rPr lang="pl-PL" sz="2800" dirty="0">
                <a:latin typeface="Times New Roman" pitchFamily="18" charset="0"/>
              </a:rPr>
              <a:t>przypisy należy pisać czcionką Times New Roman wielkości 10 punktów, interlinia 1,0, wcięcie 0,5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454</TotalTime>
  <Words>908</Words>
  <Application>Microsoft Office PowerPoint</Application>
  <PresentationFormat>Pokaz na ekranie (4:3)</PresentationFormat>
  <Paragraphs>214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6" baseType="lpstr">
      <vt:lpstr>Bookman Old Style</vt:lpstr>
      <vt:lpstr>Consolas</vt:lpstr>
      <vt:lpstr>Corbel</vt:lpstr>
      <vt:lpstr>Times CEA</vt:lpstr>
      <vt:lpstr>Times New Roman</vt:lpstr>
      <vt:lpstr>Wingdings</vt:lpstr>
      <vt:lpstr>Wingdings 2</vt:lpstr>
      <vt:lpstr>Wingdings 3</vt:lpstr>
      <vt:lpstr>Metro</vt:lpstr>
      <vt:lpstr>Praca licencjacka 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  <vt:lpstr>PRACA LICENCJACKA WYMAGANIA EDYTORSKIE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METODOLOGIA BADAŃ NAUKOWYCH</dc:title>
  <dc:creator>user</dc:creator>
  <cp:lastModifiedBy>Magdalena Lewicka</cp:lastModifiedBy>
  <cp:revision>55</cp:revision>
  <dcterms:created xsi:type="dcterms:W3CDTF">2012-09-25T09:26:54Z</dcterms:created>
  <dcterms:modified xsi:type="dcterms:W3CDTF">2017-11-13T08:06:15Z</dcterms:modified>
</cp:coreProperties>
</file>