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7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9743F-9A75-4DF8-AA65-69D98BEA16B7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0B7FE-B6A2-4FC8-9F08-2C62B704BD8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615491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0000"/>
                </a:solidFill>
              </a:rPr>
              <a:t>m</a:t>
            </a:r>
            <a:r>
              <a:rPr lang="pl-PL" sz="1200" dirty="0" smtClean="0">
                <a:solidFill>
                  <a:srgbClr val="FF0000"/>
                </a:solidFill>
              </a:rPr>
              <a:t>oże „dostarcza”</a:t>
            </a:r>
            <a:r>
              <a:rPr lang="pl-PL" sz="1200" dirty="0" smtClean="0"/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0B7FE-B6A2-4FC8-9F08-2C62B704BD81}" type="slidenum">
              <a:rPr lang="pl-PL" smtClean="0"/>
              <a:pPr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96863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Jeżeli dane dotyczące pracy dyplomowej</a:t>
            </a:r>
            <a:r>
              <a:rPr lang="pl-PL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wprowadzone przez studenta do APD </a:t>
            </a: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są niekompletne lub niepoprawne (błędne) promotor zobowiązuje studenta do poprawienia lub uzupełnienia danych.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Jeżeli dane są kompletne i poprawne przekazuje pracę dyplomową do sprawdzenia (badania </a:t>
            </a:r>
            <a:r>
              <a:rPr lang="pl-PL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antyplagiatowego</a:t>
            </a: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w Otwartym Systemie </a:t>
            </a:r>
            <a:r>
              <a:rPr lang="pl-PL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Antyplagiatowym</a:t>
            </a: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zwanym dalej OSA, współpracującym z APD.</a:t>
            </a:r>
            <a:endParaRPr lang="pl-PL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0B7FE-B6A2-4FC8-9F08-2C62B704BD81}" type="slidenum">
              <a:rPr lang="pl-PL" smtClean="0"/>
              <a:pPr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16630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Jeżeli dane dotyczące pracy dyplomowej</a:t>
            </a:r>
            <a:r>
              <a:rPr lang="pl-PL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wprowadzone przez studenta do APD </a:t>
            </a: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są niekompletne lub niepoprawne (błędne) promotor zobowiązuje studenta do poprawienia lub uzupełnienia danych.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Jeżeli dane są kompletne i poprawne przekazuje pracę dyplomową do sprawdzenia (badania </a:t>
            </a:r>
            <a:r>
              <a:rPr lang="pl-PL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antyplagiatowego</a:t>
            </a: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w Otwartym Systemie </a:t>
            </a:r>
            <a:r>
              <a:rPr lang="pl-PL" sz="1200" b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Antyplagiatowym</a:t>
            </a:r>
            <a:r>
              <a:rPr lang="pl-PL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zwanym dalej OSA, współpracującym z APD.</a:t>
            </a:r>
            <a:endParaRPr lang="pl-PL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0B7FE-B6A2-4FC8-9F08-2C62B704BD81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816630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Może to oświadczenie</a:t>
            </a:r>
            <a:r>
              <a:rPr lang="pl-PL" baseline="0" dirty="0" smtClean="0"/>
              <a:t> student powinien złożyć łącznie z oświadczeniami o których mowa na slajdzie 7.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0B7FE-B6A2-4FC8-9F08-2C62B704BD81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909052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Promotor kieruje prace do poprawy</a:t>
            </a:r>
            <a:r>
              <a:rPr lang="pl-PL" baseline="0" dirty="0" smtClean="0"/>
              <a:t> w systemie APD. Podpisany raport z badania </a:t>
            </a:r>
            <a:r>
              <a:rPr lang="pl-PL" baseline="0" dirty="0" err="1" smtClean="0"/>
              <a:t>antyplagiatowego</a:t>
            </a:r>
            <a:r>
              <a:rPr lang="pl-PL" baseline="0" dirty="0" smtClean="0"/>
              <a:t> przekazuje do dziekanatu do teczki studenta.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0B7FE-B6A2-4FC8-9F08-2C62B704BD81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372149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30FCC1E-2036-4D1B-825D-D2CBB26DC5CA}" type="datetimeFigureOut">
              <a:rPr lang="pl-PL" smtClean="0"/>
              <a:pPr/>
              <a:t>2016-02-09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98A48B9-66D5-4C56-A682-53B87E6A1F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/>
              <a:t>PROJEKT ZARZĄDZENIA</a:t>
            </a:r>
            <a:br>
              <a:rPr lang="pl-PL" sz="2800" b="1" dirty="0" smtClean="0"/>
            </a:br>
            <a:r>
              <a:rPr lang="pl-PL" sz="2800" b="1" dirty="0" smtClean="0"/>
              <a:t/>
            </a:r>
            <a:br>
              <a:rPr lang="pl-PL" sz="2800" b="1" dirty="0" smtClean="0"/>
            </a:br>
            <a:r>
              <a:rPr lang="pl-PL" sz="2800" b="1" dirty="0" smtClean="0"/>
              <a:t>PROCEDURA DYPLOMOWANIA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1600" dirty="0" smtClean="0"/>
              <a:t>Tomasz Jędrzejewski</a:t>
            </a:r>
          </a:p>
          <a:p>
            <a:r>
              <a:rPr lang="pl-PL" sz="1600" dirty="0" smtClean="0"/>
              <a:t>13 stycznia 2016 r.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xmlns="" val="378160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OBOWIĄZKI PROMOTORA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400" dirty="0" smtClean="0"/>
              <a:t>Jeżeli </a:t>
            </a:r>
            <a:r>
              <a:rPr lang="pl-PL" sz="2400" dirty="0"/>
              <a:t>w wyniku badania </a:t>
            </a:r>
            <a:r>
              <a:rPr lang="pl-PL" sz="2400" dirty="0" err="1"/>
              <a:t>antyplagiatowego</a:t>
            </a:r>
            <a:r>
              <a:rPr lang="pl-PL" sz="2400" dirty="0"/>
              <a:t>, w ocenie promotora </a:t>
            </a:r>
            <a:r>
              <a:rPr lang="pl-PL" sz="2400" dirty="0" smtClean="0"/>
              <a:t>praca:</a:t>
            </a:r>
          </a:p>
          <a:p>
            <a:pPr marL="514350" lvl="0" indent="-514350">
              <a:buAutoNum type="arabicParenR"/>
            </a:pPr>
            <a:r>
              <a:rPr lang="pl-PL" sz="2400" dirty="0" smtClean="0"/>
              <a:t>nie </a:t>
            </a:r>
            <a:r>
              <a:rPr lang="pl-PL" sz="2400" dirty="0"/>
              <a:t>zawiera zapożyczeń lub wykryto uprawnione zapożyczenia nie noszące znamion </a:t>
            </a:r>
            <a:r>
              <a:rPr lang="pl-PL" sz="2400" dirty="0" smtClean="0"/>
              <a:t>plagiatu,</a:t>
            </a:r>
          </a:p>
          <a:p>
            <a:pPr marL="514350" lvl="0" indent="-514350">
              <a:buAutoNum type="arabicParenR"/>
            </a:pPr>
            <a:r>
              <a:rPr lang="pl-PL" sz="2400" dirty="0" smtClean="0"/>
              <a:t>nie </a:t>
            </a:r>
            <a:r>
              <a:rPr lang="pl-PL" sz="2400" dirty="0"/>
              <a:t>budzi wątpliwości co do jej oryginalności</a:t>
            </a:r>
          </a:p>
          <a:p>
            <a:pPr marL="0" indent="0">
              <a:buNone/>
            </a:pPr>
            <a:r>
              <a:rPr lang="pl-PL" sz="2400" dirty="0" smtClean="0"/>
              <a:t>- promotor akceptuje </a:t>
            </a:r>
            <a:r>
              <a:rPr lang="pl-PL" sz="2400" dirty="0"/>
              <a:t>pracę i kieruje ją do recenzji.</a:t>
            </a:r>
          </a:p>
          <a:p>
            <a:endParaRPr lang="pl-PL" dirty="0"/>
          </a:p>
        </p:txBody>
      </p:sp>
      <p:pic>
        <p:nvPicPr>
          <p:cNvPr id="4" name="Shape 133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383900" y="4365104"/>
            <a:ext cx="8376200" cy="151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5" name="Strzałka w prawo 4"/>
          <p:cNvSpPr/>
          <p:nvPr/>
        </p:nvSpPr>
        <p:spPr>
          <a:xfrm>
            <a:off x="6144344" y="5275272"/>
            <a:ext cx="432048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995936" y="4653136"/>
            <a:ext cx="1152128" cy="622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0347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OBOWIĄZKI STUDENTA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pl-PL" sz="2400" dirty="0" smtClean="0"/>
              <a:t>Student </a:t>
            </a:r>
            <a:r>
              <a:rPr lang="pl-PL" sz="2400" dirty="0"/>
              <a:t>drukuje dwustronnie z APD i składa w dziekanacie jeden egzemplarz pracy dyplomowej przeznaczony do teczki akt osobowych studenta, wraz z oświadczeniem, że praca została napisana samodzielnie i nie była wcześniej przedmiotem procedur uzyskania tytułu </a:t>
            </a:r>
            <a:r>
              <a:rPr lang="pl-PL" sz="2400" dirty="0" smtClean="0"/>
              <a:t>zawodowego.</a:t>
            </a:r>
          </a:p>
          <a:p>
            <a:pPr marL="0" lvl="0" indent="0" algn="just">
              <a:buNone/>
            </a:pPr>
            <a:endParaRPr lang="pl-PL" sz="2400" b="1" dirty="0"/>
          </a:p>
          <a:p>
            <a:pPr marL="0" lvl="0" indent="0" algn="just">
              <a:buNone/>
            </a:pPr>
            <a:r>
              <a:rPr lang="pl-PL" sz="2400" dirty="0" smtClean="0"/>
              <a:t>Na </a:t>
            </a:r>
            <a:r>
              <a:rPr lang="pl-PL" sz="2400" dirty="0"/>
              <a:t>żądanie promotora lub recenzenta student dostarcza kolejne egzemplarze wydrukowanych z APD prac dyplomowych.</a:t>
            </a:r>
            <a:endParaRPr lang="pl-PL" sz="24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1340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OBOWIĄZKI PROMOTORA I RECENZENTA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5124" y="1556792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 smtClean="0"/>
              <a:t>Promotor </a:t>
            </a:r>
            <a:r>
              <a:rPr lang="pl-PL" sz="2400" dirty="0"/>
              <a:t>i recenzent sporządzają recenzję pracy dyplomowej wypełniając elektroniczny formularz oceny pracy dyplomowej w APD, nie później niż trzy dni przez terminem egzaminu dyplomowego.</a:t>
            </a:r>
            <a:endParaRPr lang="pl-PL" sz="2400" b="1" dirty="0"/>
          </a:p>
          <a:p>
            <a:pPr marL="0" lvl="0" indent="0" algn="just">
              <a:buNone/>
            </a:pPr>
            <a:endParaRPr lang="pl-PL" sz="2400" dirty="0" smtClean="0"/>
          </a:p>
          <a:p>
            <a:pPr marL="0" lvl="0" indent="0" algn="just">
              <a:buNone/>
            </a:pPr>
            <a:endParaRPr lang="pl-PL" sz="2400" dirty="0" smtClean="0"/>
          </a:p>
          <a:p>
            <a:pPr marL="0" lvl="0" indent="0" algn="just">
              <a:buNone/>
            </a:pPr>
            <a:endParaRPr lang="pl-PL" dirty="0"/>
          </a:p>
          <a:p>
            <a:pPr marL="0" lvl="0" indent="0" algn="just">
              <a:buNone/>
            </a:pPr>
            <a:endParaRPr lang="pl-PL" sz="2400" dirty="0" smtClean="0"/>
          </a:p>
          <a:p>
            <a:pPr marL="0" lvl="0" indent="0" algn="just">
              <a:buNone/>
            </a:pPr>
            <a:r>
              <a:rPr lang="pl-PL" sz="2400" dirty="0" smtClean="0"/>
              <a:t>Podpisany </a:t>
            </a:r>
            <a:r>
              <a:rPr lang="pl-PL" sz="2400" dirty="0"/>
              <a:t>formularz recenzji promotor i recenzent dołączają do teczki akt osobowych studenta w czasie egzaminu dyplomowego.</a:t>
            </a:r>
            <a:endParaRPr lang="pl-PL" sz="2400" b="1" dirty="0"/>
          </a:p>
          <a:p>
            <a:endParaRPr lang="pl-PL" dirty="0"/>
          </a:p>
        </p:txBody>
      </p:sp>
      <p:pic>
        <p:nvPicPr>
          <p:cNvPr id="4" name="Shape 133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467544" y="3212976"/>
            <a:ext cx="8376200" cy="151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5" name="Prostokąt 4"/>
          <p:cNvSpPr/>
          <p:nvPr/>
        </p:nvSpPr>
        <p:spPr>
          <a:xfrm>
            <a:off x="5796136" y="3501008"/>
            <a:ext cx="1152128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4351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OBOWIĄZKI DZIEKANA I DZIEKANATU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2200" dirty="0" smtClean="0"/>
              <a:t>Pracownik </a:t>
            </a:r>
            <a:r>
              <a:rPr lang="pl-PL" sz="2200" dirty="0"/>
              <a:t>dziekanatu </a:t>
            </a:r>
            <a:r>
              <a:rPr lang="pl-PL" sz="2200" dirty="0" smtClean="0"/>
              <a:t>sprawdza, </a:t>
            </a:r>
            <a:r>
              <a:rPr lang="pl-PL" sz="2200" dirty="0"/>
              <a:t>czy student</a:t>
            </a:r>
            <a:r>
              <a:rPr lang="pl-PL" sz="2200" dirty="0" smtClean="0"/>
              <a:t>:</a:t>
            </a:r>
          </a:p>
          <a:p>
            <a:pPr marL="514350" indent="-514350" algn="just">
              <a:buAutoNum type="arabicParenR"/>
            </a:pPr>
            <a:r>
              <a:rPr lang="pl-PL" sz="2200" dirty="0" smtClean="0"/>
              <a:t>zaliczył </a:t>
            </a:r>
            <a:r>
              <a:rPr lang="pl-PL" sz="2200" dirty="0"/>
              <a:t>wszystkie zajęcia objęte planem </a:t>
            </a:r>
            <a:r>
              <a:rPr lang="pl-PL" sz="2200" dirty="0" smtClean="0"/>
              <a:t>studiów,</a:t>
            </a:r>
          </a:p>
          <a:p>
            <a:pPr marL="514350" indent="-514350" algn="just">
              <a:buAutoNum type="arabicParenR"/>
            </a:pPr>
            <a:r>
              <a:rPr lang="pl-PL" sz="2200" dirty="0" smtClean="0"/>
              <a:t>nie </a:t>
            </a:r>
            <a:r>
              <a:rPr lang="pl-PL" sz="2200" dirty="0"/>
              <a:t>zalega z płatnościami za </a:t>
            </a:r>
            <a:r>
              <a:rPr lang="pl-PL" sz="2200" dirty="0" smtClean="0"/>
              <a:t>studia,</a:t>
            </a:r>
          </a:p>
          <a:p>
            <a:pPr marL="514350" indent="-514350" algn="just">
              <a:buAutoNum type="arabicParenR"/>
            </a:pPr>
            <a:r>
              <a:rPr lang="pl-PL" sz="2200" dirty="0" smtClean="0"/>
              <a:t>złożył </a:t>
            </a:r>
            <a:r>
              <a:rPr lang="pl-PL" sz="2200" dirty="0"/>
              <a:t>wymagane dokumenty związane z ukończeniem studiów.</a:t>
            </a:r>
            <a:endParaRPr lang="pl-PL" sz="2200" b="1" dirty="0"/>
          </a:p>
          <a:p>
            <a:pPr marL="0" lvl="0" indent="0" algn="just">
              <a:buNone/>
            </a:pPr>
            <a:endParaRPr lang="pl-PL" sz="2200" dirty="0" smtClean="0"/>
          </a:p>
          <a:p>
            <a:pPr marL="0" lvl="0" indent="0" algn="just">
              <a:buNone/>
            </a:pPr>
            <a:r>
              <a:rPr lang="pl-PL" sz="2200" dirty="0" smtClean="0"/>
              <a:t>Dziekan </a:t>
            </a:r>
            <a:r>
              <a:rPr lang="pl-PL" sz="2200" dirty="0"/>
              <a:t>ustala skład komisji egzaminacyjnej i ostateczny termin egzaminu dyplomowego.</a:t>
            </a:r>
            <a:endParaRPr lang="pl-PL" sz="2200" b="1" dirty="0"/>
          </a:p>
          <a:p>
            <a:pPr marL="0" lvl="0" indent="0" algn="just">
              <a:buNone/>
            </a:pPr>
            <a:endParaRPr lang="pl-PL" sz="2200" dirty="0" smtClean="0"/>
          </a:p>
          <a:p>
            <a:pPr marL="0" lvl="0" indent="0" algn="just">
              <a:buNone/>
            </a:pPr>
            <a:r>
              <a:rPr lang="pl-PL" sz="2200" dirty="0" smtClean="0"/>
              <a:t>Pracownik </a:t>
            </a:r>
            <a:r>
              <a:rPr lang="pl-PL" sz="2200" dirty="0"/>
              <a:t>dziekanatu przygotowuje formularz protokołu egzaminu dyplomowego, który wraz z teczką akt osobowych studenta przekazuje przewodniczącemu komisji egzaminacyjnej. </a:t>
            </a:r>
            <a:endParaRPr lang="pl-PL" sz="2200" b="1" dirty="0"/>
          </a:p>
          <a:p>
            <a:endParaRPr lang="pl-PL" sz="2400" dirty="0"/>
          </a:p>
        </p:txBody>
      </p:sp>
      <p:pic>
        <p:nvPicPr>
          <p:cNvPr id="4" name="Shape 133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367132" y="5085184"/>
            <a:ext cx="8376200" cy="151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5" name="Prostokąt 4"/>
          <p:cNvSpPr/>
          <p:nvPr/>
        </p:nvSpPr>
        <p:spPr>
          <a:xfrm>
            <a:off x="7524328" y="5445224"/>
            <a:ext cx="108012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77966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PONOWNA REDAKCJA PRACY DYPLOMOWEJ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8199"/>
          </a:xfrm>
        </p:spPr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pl-PL" sz="2400" dirty="0" smtClean="0"/>
              <a:t>Jeżeli </a:t>
            </a:r>
            <a:r>
              <a:rPr lang="pl-PL" sz="2400" dirty="0"/>
              <a:t>w wyniku badania </a:t>
            </a:r>
            <a:r>
              <a:rPr lang="pl-PL" sz="2400" dirty="0" err="1"/>
              <a:t>antyplagiatowego</a:t>
            </a:r>
            <a:r>
              <a:rPr lang="pl-PL" sz="2400" dirty="0"/>
              <a:t>, w ocenie promotora, nadmierna ilość uprawnionych zapożyczeń nie noszących znamion plagiatu budzi wątpliwości co do jej merytorycznej wartości w związku z brakiem samodzielności autora, promotor kieruje pracę do ponownego zredagowania pod kątem ograniczenia zapożyczeń.</a:t>
            </a:r>
          </a:p>
          <a:p>
            <a:pPr marL="0" lvl="0" indent="0" algn="just">
              <a:buNone/>
            </a:pPr>
            <a:endParaRPr lang="pl-PL" sz="2400" dirty="0" smtClean="0"/>
          </a:p>
          <a:p>
            <a:pPr marL="0" lvl="0" indent="0" algn="just">
              <a:buNone/>
            </a:pPr>
            <a:r>
              <a:rPr lang="pl-PL" sz="2400" dirty="0" smtClean="0"/>
              <a:t>Skierowanie </a:t>
            </a:r>
            <a:r>
              <a:rPr lang="pl-PL" sz="2400" dirty="0"/>
              <a:t>pracy do ponownego zredagowania następuje przez </a:t>
            </a:r>
            <a:r>
              <a:rPr lang="pl-PL" sz="2400" dirty="0" smtClean="0"/>
              <a:t>podpisanie </a:t>
            </a:r>
            <a:r>
              <a:rPr lang="pl-PL" sz="2400" dirty="0"/>
              <a:t>raportu z badania </a:t>
            </a:r>
            <a:r>
              <a:rPr lang="pl-PL" sz="2400" dirty="0" err="1"/>
              <a:t>antyplagiatowego</a:t>
            </a:r>
            <a:r>
              <a:rPr lang="pl-PL" sz="2400" dirty="0"/>
              <a:t>, który promotor dołącza do teczki akt osobowych studenta</a:t>
            </a:r>
            <a:r>
              <a:rPr lang="pl-PL" sz="2400" dirty="0" smtClean="0"/>
              <a:t>.</a:t>
            </a:r>
            <a:endParaRPr lang="pl-PL" sz="2400" dirty="0"/>
          </a:p>
        </p:txBody>
      </p:sp>
      <p:pic>
        <p:nvPicPr>
          <p:cNvPr id="4" name="Shape 133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391148" y="5338400"/>
            <a:ext cx="8376200" cy="151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5" name="Strzałka w prawo 4"/>
          <p:cNvSpPr/>
          <p:nvPr/>
        </p:nvSpPr>
        <p:spPr>
          <a:xfrm rot="10800000">
            <a:off x="2123728" y="6217840"/>
            <a:ext cx="432048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6792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ZAWIADOMIENIE O PODEJRZENIU PLAGIATU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pl-PL" sz="2400" dirty="0" smtClean="0"/>
              <a:t>Jeżeli </a:t>
            </a:r>
            <a:r>
              <a:rPr lang="pl-PL" sz="2400" dirty="0"/>
              <a:t>w wyniku badania </a:t>
            </a:r>
            <a:r>
              <a:rPr lang="pl-PL" sz="2400" dirty="0" err="1"/>
              <a:t>antyplagiatowego</a:t>
            </a:r>
            <a:r>
              <a:rPr lang="pl-PL" sz="2400" dirty="0"/>
              <a:t>, w ocenie promotora, </a:t>
            </a:r>
            <a:r>
              <a:rPr lang="pl-PL" sz="2400" dirty="0" smtClean="0"/>
              <a:t>praca:</a:t>
            </a:r>
          </a:p>
          <a:p>
            <a:pPr marL="514350" lvl="0" indent="-514350" algn="just">
              <a:buAutoNum type="arabicParenR"/>
            </a:pPr>
            <a:r>
              <a:rPr lang="pl-PL" sz="2400" dirty="0" smtClean="0"/>
              <a:t>zawiera </a:t>
            </a:r>
            <a:r>
              <a:rPr lang="pl-PL" sz="2400" dirty="0"/>
              <a:t>nieuprawnione zapożyczenia noszące znamiona plagiatu, </a:t>
            </a:r>
            <a:r>
              <a:rPr lang="pl-PL" sz="2400" dirty="0" smtClean="0"/>
              <a:t>lub</a:t>
            </a:r>
          </a:p>
          <a:p>
            <a:pPr marL="514350" lvl="0" indent="-514350" algn="just">
              <a:buAutoNum type="arabicParenR"/>
            </a:pPr>
            <a:r>
              <a:rPr lang="pl-PL" sz="2400" dirty="0" smtClean="0"/>
              <a:t>praca </a:t>
            </a:r>
            <a:r>
              <a:rPr lang="pl-PL" sz="2400" dirty="0"/>
              <a:t>zawiera </a:t>
            </a:r>
            <a:r>
              <a:rPr lang="pl-PL" sz="2400" dirty="0" smtClean="0"/>
              <a:t>intencjonalne </a:t>
            </a:r>
            <a:r>
              <a:rPr lang="pl-PL" sz="2400" dirty="0"/>
              <a:t>zniekształcenia tekstu wskazujące na próbę ukrycia nieuprawnionych zapożyczeń</a:t>
            </a:r>
          </a:p>
          <a:p>
            <a:pPr marL="0" indent="0" algn="just">
              <a:buNone/>
            </a:pPr>
            <a:r>
              <a:rPr lang="pl-PL" sz="2400" dirty="0"/>
              <a:t>- promotor nie akceptuje pracy i zawiadamia dziekana o potrzebie złożenia do rektora zawiadomienia celem rozpatrzenia sprawy w trybie art. 214 ust. 4 ustawy Prawo o szkolnictwie </a:t>
            </a:r>
            <a:r>
              <a:rPr lang="pl-PL" sz="2400" dirty="0" smtClean="0"/>
              <a:t>wyższym.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xmlns="" val="272728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PRZERWANIE PROCEDURY DYPLOMOWANIA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algn="just">
              <a:buNone/>
            </a:pPr>
            <a:r>
              <a:rPr lang="pl-PL" sz="2400" dirty="0"/>
              <a:t>Do czasu zakończenia postępowania w sprawie podejrzenia popełnienia przez studenta </a:t>
            </a:r>
            <a:r>
              <a:rPr lang="pl-PL" sz="2400" dirty="0" smtClean="0"/>
              <a:t>czynu polegającego </a:t>
            </a:r>
            <a:r>
              <a:rPr lang="pl-PL" sz="2400" dirty="0"/>
              <a:t>na przypisaniu sobie autorstwa istotnego fragmentu lub innych elementów cudzego utworu</a:t>
            </a:r>
            <a:r>
              <a:rPr lang="pl-PL" sz="2400" dirty="0" smtClean="0"/>
              <a:t>, procedurę </a:t>
            </a:r>
            <a:r>
              <a:rPr lang="pl-PL" sz="2400" dirty="0"/>
              <a:t>dyplomowania przerywa się</a:t>
            </a:r>
            <a:r>
              <a:rPr lang="pl-PL" sz="2400" dirty="0" smtClean="0"/>
              <a:t>.</a:t>
            </a:r>
          </a:p>
          <a:p>
            <a:pPr marL="0" lvl="0" indent="0" algn="just">
              <a:buNone/>
            </a:pPr>
            <a:endParaRPr lang="pl-PL" sz="2400" dirty="0"/>
          </a:p>
          <a:p>
            <a:pPr marL="0" lvl="0" indent="0" algn="just">
              <a:buNone/>
            </a:pPr>
            <a:r>
              <a:rPr lang="pl-PL" sz="2400" dirty="0"/>
              <a:t>O przerwaniu procedury dyplomowania dziekan zawiadamia studenta w momencie </a:t>
            </a:r>
            <a:r>
              <a:rPr lang="pl-PL" sz="2400" dirty="0" smtClean="0"/>
              <a:t>zawiadomienia </a:t>
            </a:r>
            <a:r>
              <a:rPr lang="pl-PL" sz="2400" dirty="0"/>
              <a:t>rektora o podejrzeniu popełnienia </a:t>
            </a:r>
            <a:r>
              <a:rPr lang="pl-PL" sz="2400" dirty="0" smtClean="0"/>
              <a:t>czynu </a:t>
            </a:r>
            <a:r>
              <a:rPr lang="pl-PL" sz="2400" dirty="0"/>
              <a:t>polegającego na przypisaniu sobie autorstwa istotnego fragmentu lub innych elementów cudzego </a:t>
            </a:r>
            <a:r>
              <a:rPr lang="pl-PL" sz="2400" dirty="0" smtClean="0"/>
              <a:t>utworu.</a:t>
            </a: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8251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ZAKRES PRZEDMIOTOWY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sz="2400" dirty="0"/>
              <a:t>Procedura dyplomowania reguluje czynności przygotowania egzaminu dyplomowego i dotyczy studiów wyższych prowadzonych przez wydziały Uniwersytetu Mikołaja Kopernika w Toruniu, </a:t>
            </a:r>
            <a:r>
              <a:rPr lang="pl-PL" sz="2400" dirty="0" smtClean="0"/>
              <a:t>które </a:t>
            </a:r>
            <a:r>
              <a:rPr lang="pl-PL" sz="2400" dirty="0"/>
              <a:t>kończą się egzaminem dyplomowym na podstawie pisemnej pracy dyplomowej.</a:t>
            </a:r>
            <a:endParaRPr lang="pl-PL" sz="24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165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OBOWIĄZKI PROMOTORA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pl-PL" sz="2600" dirty="0" smtClean="0"/>
              <a:t>Wszczęcie </a:t>
            </a:r>
            <a:r>
              <a:rPr lang="pl-PL" sz="2600" dirty="0"/>
              <a:t>procedury dyplomowania następuje na wniosek opiekuna pracy dyplomowej, zwanego daje promotorem, który zawiera:</a:t>
            </a:r>
            <a:endParaRPr lang="pl-PL" sz="2600" b="1" dirty="0"/>
          </a:p>
          <a:p>
            <a:pPr marL="0" lvl="0" indent="0" algn="just">
              <a:buNone/>
            </a:pPr>
            <a:r>
              <a:rPr lang="pl-PL" sz="2600" dirty="0" smtClean="0"/>
              <a:t>1) imię </a:t>
            </a:r>
            <a:r>
              <a:rPr lang="pl-PL" sz="2600" dirty="0"/>
              <a:t>i nazwisko studenta,</a:t>
            </a:r>
            <a:endParaRPr lang="pl-PL" sz="2600" b="1" dirty="0"/>
          </a:p>
          <a:p>
            <a:pPr marL="0" lvl="0" indent="0" algn="just">
              <a:buNone/>
            </a:pPr>
            <a:r>
              <a:rPr lang="pl-PL" sz="2600" dirty="0" smtClean="0"/>
              <a:t>2) tytuł </a:t>
            </a:r>
            <a:r>
              <a:rPr lang="pl-PL" sz="2600" dirty="0"/>
              <a:t>pracy dyplomowej</a:t>
            </a:r>
            <a:r>
              <a:rPr lang="pl-PL" sz="2600" dirty="0" smtClean="0"/>
              <a:t>,</a:t>
            </a:r>
          </a:p>
          <a:p>
            <a:pPr marL="0" lvl="0" indent="0" algn="just">
              <a:buNone/>
            </a:pPr>
            <a:r>
              <a:rPr lang="pl-PL" sz="2600" dirty="0" smtClean="0"/>
              <a:t>3) planowany </a:t>
            </a:r>
            <a:r>
              <a:rPr lang="pl-PL" sz="2600" dirty="0"/>
              <a:t>termin egzaminu dyplomowego,</a:t>
            </a:r>
            <a:endParaRPr lang="pl-PL" sz="2600" b="1" dirty="0"/>
          </a:p>
          <a:p>
            <a:pPr marL="0" lvl="0" indent="0" algn="just">
              <a:buNone/>
            </a:pPr>
            <a:r>
              <a:rPr lang="pl-PL" sz="2600" dirty="0" smtClean="0"/>
              <a:t>4) proponowanego </a:t>
            </a:r>
            <a:r>
              <a:rPr lang="pl-PL" sz="2600" dirty="0"/>
              <a:t>recenzenta.</a:t>
            </a:r>
            <a:endParaRPr lang="pl-PL" sz="2600" b="1" dirty="0"/>
          </a:p>
          <a:p>
            <a:pPr algn="just"/>
            <a:endParaRPr lang="pl-PL" sz="2600" dirty="0" smtClean="0"/>
          </a:p>
          <a:p>
            <a:pPr marL="0" indent="0" algn="just">
              <a:buNone/>
            </a:pPr>
            <a:r>
              <a:rPr lang="pl-PL" sz="2600" dirty="0" smtClean="0"/>
              <a:t>Wniosek </a:t>
            </a:r>
            <a:r>
              <a:rPr lang="pl-PL" sz="2600" dirty="0"/>
              <a:t>o wszczęcie procedury dyplomowania składa się do właściwego dziekana nie później niż miesiąc przez planowanym terminem egzaminu dyplomowego.</a:t>
            </a:r>
            <a:endParaRPr lang="pl-PL" sz="2600" b="1" dirty="0"/>
          </a:p>
          <a:p>
            <a:pPr marL="0" indent="0">
              <a:buNone/>
            </a:pPr>
            <a:endParaRPr lang="pl-PL" b="1" dirty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xmlns="" val="78736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OBOWIĄZKI DZIEKANA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dirty="0" smtClean="0"/>
              <a:t>Dziekan:</a:t>
            </a:r>
          </a:p>
          <a:p>
            <a:pPr marL="514350" indent="-514350" algn="just">
              <a:buAutoNum type="arabicParenR"/>
            </a:pPr>
            <a:r>
              <a:rPr lang="pl-PL" sz="2400" dirty="0" smtClean="0"/>
              <a:t>zatwierdza </a:t>
            </a:r>
            <a:r>
              <a:rPr lang="pl-PL" sz="2400" dirty="0"/>
              <a:t>wniosek promotora</a:t>
            </a:r>
            <a:r>
              <a:rPr lang="pl-PL" sz="2400" dirty="0" smtClean="0"/>
              <a:t>,</a:t>
            </a:r>
          </a:p>
          <a:p>
            <a:pPr marL="514350" indent="-514350" algn="just">
              <a:buAutoNum type="arabicParenR"/>
            </a:pPr>
            <a:r>
              <a:rPr lang="pl-PL" sz="2400" dirty="0" smtClean="0"/>
              <a:t>wyznacza recenzenta,</a:t>
            </a:r>
          </a:p>
          <a:p>
            <a:pPr marL="514350" indent="-514350" algn="just">
              <a:buAutoNum type="arabicParenR"/>
            </a:pPr>
            <a:r>
              <a:rPr lang="pl-PL" sz="2400" dirty="0" smtClean="0"/>
              <a:t>wyznacza </a:t>
            </a:r>
            <a:r>
              <a:rPr lang="pl-PL" sz="2400" dirty="0"/>
              <a:t>termin egzaminu dyplomowego.</a:t>
            </a:r>
            <a:endParaRPr lang="pl-PL" sz="24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136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OBOWIĄZKI DZIEKANATU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400" dirty="0" smtClean="0"/>
              <a:t>Pracownik dziekanatu:</a:t>
            </a:r>
          </a:p>
          <a:p>
            <a:pPr marL="514350" indent="-514350" algn="just">
              <a:buAutoNum type="arabicParenR"/>
            </a:pPr>
            <a:r>
              <a:rPr lang="pl-PL" sz="2400" dirty="0" smtClean="0"/>
              <a:t>wprowadza </a:t>
            </a:r>
            <a:r>
              <a:rPr lang="pl-PL" sz="2400" dirty="0"/>
              <a:t>dane dotyczące pracy dyplomowej do Uniwersyteckiego Systemu Obsługi </a:t>
            </a:r>
            <a:r>
              <a:rPr lang="pl-PL" sz="2400" dirty="0" smtClean="0"/>
              <a:t>Studiów (USOS),</a:t>
            </a:r>
          </a:p>
          <a:p>
            <a:pPr marL="514350" indent="-514350" algn="just">
              <a:buAutoNum type="arabicParenR"/>
            </a:pPr>
            <a:r>
              <a:rPr lang="pl-PL" sz="2400" dirty="0" smtClean="0"/>
              <a:t>uruchamia </a:t>
            </a:r>
            <a:r>
              <a:rPr lang="pl-PL" sz="2400" dirty="0"/>
              <a:t>proces archiwizacji w Archiwum Prac </a:t>
            </a:r>
            <a:r>
              <a:rPr lang="pl-PL" sz="2400" dirty="0" smtClean="0"/>
              <a:t>Dyplomowych (APD).</a:t>
            </a:r>
            <a:endParaRPr lang="pl-PL" sz="24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29507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OBOWIĄZKI STUDENTA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pl-PL" sz="2400" dirty="0"/>
              <a:t>Student wprowadza do </a:t>
            </a:r>
            <a:r>
              <a:rPr lang="pl-PL" sz="2400" dirty="0" smtClean="0"/>
              <a:t>APD dane pracy:</a:t>
            </a:r>
            <a:endParaRPr lang="pl-PL" sz="2400" b="1" dirty="0" smtClean="0"/>
          </a:p>
          <a:p>
            <a:pPr marL="514350" lvl="0" indent="-514350">
              <a:buAutoNum type="arabicParenR"/>
            </a:pPr>
            <a:r>
              <a:rPr lang="pl-PL" sz="2400" dirty="0" smtClean="0"/>
              <a:t>streszczenie pracy,</a:t>
            </a:r>
          </a:p>
          <a:p>
            <a:pPr marL="514350" lvl="0" indent="-514350">
              <a:buAutoNum type="arabicParenR"/>
            </a:pPr>
            <a:r>
              <a:rPr lang="pl-PL" sz="2400" dirty="0" smtClean="0"/>
              <a:t>słowa kluczowe,</a:t>
            </a:r>
            <a:endParaRPr lang="pl-PL" sz="2400" b="1" dirty="0" smtClean="0"/>
          </a:p>
          <a:p>
            <a:pPr marL="514350" lvl="0" indent="-514350">
              <a:buAutoNum type="arabicParenR"/>
            </a:pPr>
            <a:r>
              <a:rPr lang="pl-PL" sz="2400" dirty="0" smtClean="0"/>
              <a:t>tytuł </a:t>
            </a:r>
            <a:r>
              <a:rPr lang="pl-PL" sz="2400" dirty="0"/>
              <a:t>pracy w języku </a:t>
            </a:r>
            <a:r>
              <a:rPr lang="pl-PL" sz="2400" dirty="0" smtClean="0"/>
              <a:t>angielskim</a:t>
            </a:r>
          </a:p>
          <a:p>
            <a:pPr marL="0" lvl="0" indent="0">
              <a:buNone/>
            </a:pPr>
            <a:r>
              <a:rPr lang="pl-PL" sz="2400" dirty="0" smtClean="0"/>
              <a:t>2. Student przesyła do APD elektroniczną </a:t>
            </a:r>
            <a:r>
              <a:rPr lang="pl-PL" sz="2400" dirty="0"/>
              <a:t>wersję pracy dyplomowej w postaci jednego pliku w formacie PDF.</a:t>
            </a:r>
            <a:endParaRPr lang="pl-PL" sz="2400" b="1" dirty="0"/>
          </a:p>
        </p:txBody>
      </p:sp>
      <p:pic>
        <p:nvPicPr>
          <p:cNvPr id="4" name="Shape 133"/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424488" y="4509120"/>
            <a:ext cx="8376200" cy="151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5" name="Prostokąt 4"/>
          <p:cNvSpPr/>
          <p:nvPr/>
        </p:nvSpPr>
        <p:spPr>
          <a:xfrm>
            <a:off x="539552" y="4797152"/>
            <a:ext cx="2736304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40980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OBOWIĄZKI STUDENTA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/>
              <a:t>Student doręcza</a:t>
            </a:r>
            <a:r>
              <a:rPr lang="pl-PL" sz="2400" dirty="0" smtClean="0">
                <a:solidFill>
                  <a:srgbClr val="FF0000"/>
                </a:solidFill>
              </a:rPr>
              <a:t> </a:t>
            </a:r>
            <a:r>
              <a:rPr lang="pl-PL" sz="2400" dirty="0" smtClean="0"/>
              <a:t>do dziekanatu zgodę na:</a:t>
            </a:r>
          </a:p>
          <a:p>
            <a:pPr marL="514350" indent="-514350">
              <a:buAutoNum type="arabicParenR"/>
            </a:pPr>
            <a:r>
              <a:rPr lang="pl-PL" sz="2400" dirty="0" smtClean="0"/>
              <a:t>archiwizację </a:t>
            </a:r>
            <a:r>
              <a:rPr lang="pl-PL" sz="2400" dirty="0"/>
              <a:t>pracy dyplomowej w APD</a:t>
            </a:r>
            <a:r>
              <a:rPr lang="pl-PL" sz="2400" dirty="0" smtClean="0"/>
              <a:t>,</a:t>
            </a:r>
          </a:p>
          <a:p>
            <a:pPr marL="514350" indent="-514350">
              <a:buAutoNum type="arabicParenR"/>
            </a:pPr>
            <a:r>
              <a:rPr lang="pl-PL" sz="2400" dirty="0" smtClean="0"/>
              <a:t>sprawdzenie pracy dyplomowej przy </a:t>
            </a:r>
            <a:r>
              <a:rPr lang="pl-PL" sz="2400" dirty="0"/>
              <a:t>pomocy programu </a:t>
            </a:r>
            <a:r>
              <a:rPr lang="pl-PL" sz="2400" dirty="0" err="1" smtClean="0"/>
              <a:t>antyplagiatowego</a:t>
            </a:r>
            <a:r>
              <a:rPr lang="pl-PL" sz="2400" dirty="0" smtClean="0"/>
              <a:t>,</a:t>
            </a:r>
          </a:p>
          <a:p>
            <a:pPr marL="514350" indent="-514350">
              <a:buAutoNum type="arabicParenR"/>
            </a:pPr>
            <a:r>
              <a:rPr lang="pl-PL" sz="2400" dirty="0" smtClean="0"/>
              <a:t>udostępnienie pracy dyplomowej dla </a:t>
            </a:r>
            <a:r>
              <a:rPr lang="pl-PL" sz="2400" dirty="0"/>
              <a:t>potrzeb działalności dydaktycznej i naukowej. </a:t>
            </a:r>
          </a:p>
        </p:txBody>
      </p:sp>
    </p:spTree>
    <p:extLst>
      <p:ext uri="{BB962C8B-B14F-4D97-AF65-F5344CB8AC3E}">
        <p14:creationId xmlns:p14="http://schemas.microsoft.com/office/powerpoint/2010/main" xmlns="" val="122819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OBOWIĄZKI PROMOTORA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dirty="0" smtClean="0"/>
              <a:t>Promotor </a:t>
            </a:r>
            <a:r>
              <a:rPr lang="pl-PL" sz="2400" dirty="0"/>
              <a:t>sprawdza dane dotyczące pracy dyplomowej wprowadzone przez </a:t>
            </a:r>
            <a:r>
              <a:rPr lang="pl-PL" sz="2400" dirty="0" smtClean="0"/>
              <a:t>studenta do APD.</a:t>
            </a:r>
          </a:p>
          <a:p>
            <a:pPr marL="0" indent="0" algn="just">
              <a:buNone/>
            </a:pPr>
            <a:r>
              <a:rPr lang="pl-PL" sz="2400" dirty="0" smtClean="0"/>
              <a:t>Jeżeli dane dotyczące pracy dyplomowej wprowadzone przez studenta do APD są niekompletne lub niepoprawne (błędne) promotor zobowiązuje studenta do poprawienia lub uzupełnienia danych.</a:t>
            </a:r>
            <a:endParaRPr lang="pl-PL" sz="2400" dirty="0"/>
          </a:p>
          <a:p>
            <a:pPr marL="0" lvl="0" indent="0" algn="just">
              <a:buNone/>
            </a:pPr>
            <a:endParaRPr lang="pl-PL" sz="2400" b="1" dirty="0"/>
          </a:p>
        </p:txBody>
      </p:sp>
      <p:pic>
        <p:nvPicPr>
          <p:cNvPr id="4" name="Shape 133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251520" y="4509120"/>
            <a:ext cx="8376200" cy="15196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5" name="Strzałka w prawo 4"/>
          <p:cNvSpPr/>
          <p:nvPr/>
        </p:nvSpPr>
        <p:spPr>
          <a:xfrm rot="10800000">
            <a:off x="2123728" y="5419288"/>
            <a:ext cx="432048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71705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OBOWIĄZKI PROMOTORA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00050" lvl="1" indent="0" algn="just">
              <a:buNone/>
            </a:pPr>
            <a:r>
              <a:rPr lang="pl-PL" sz="2000" dirty="0" smtClean="0"/>
              <a:t>Jeżeli </a:t>
            </a:r>
            <a:r>
              <a:rPr lang="pl-PL" sz="2000" dirty="0"/>
              <a:t>dane są kompletne i poprawne </a:t>
            </a:r>
            <a:r>
              <a:rPr lang="pl-PL" sz="2000" dirty="0" smtClean="0"/>
              <a:t>promotor przekazuje </a:t>
            </a:r>
            <a:r>
              <a:rPr lang="pl-PL" sz="2000" dirty="0"/>
              <a:t>pracę dyplomową do sprawdzenia (badania </a:t>
            </a:r>
            <a:r>
              <a:rPr lang="pl-PL" sz="2000" dirty="0" err="1" smtClean="0"/>
              <a:t>antypla-giatowego</a:t>
            </a:r>
            <a:r>
              <a:rPr lang="pl-PL" sz="2000" dirty="0"/>
              <a:t>) w Otwartym Systemie </a:t>
            </a:r>
            <a:r>
              <a:rPr lang="pl-PL" sz="2000" dirty="0" err="1" smtClean="0"/>
              <a:t>Antyplagiatowym</a:t>
            </a:r>
            <a:r>
              <a:rPr lang="pl-PL" sz="2000" smtClean="0"/>
              <a:t> OSA</a:t>
            </a:r>
            <a:r>
              <a:rPr lang="pl-PL" sz="2000" dirty="0"/>
              <a:t>, współpracującym z APD.</a:t>
            </a:r>
            <a:endParaRPr lang="pl-PL" sz="2000" b="1" dirty="0"/>
          </a:p>
          <a:p>
            <a:pPr marL="0" lvl="0" indent="0" algn="just">
              <a:buNone/>
            </a:pPr>
            <a:endParaRPr lang="pl-PL" sz="2400" b="1" dirty="0"/>
          </a:p>
        </p:txBody>
      </p:sp>
      <p:pic>
        <p:nvPicPr>
          <p:cNvPr id="4" name="Shape 140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611560" y="2996952"/>
            <a:ext cx="8229599" cy="175020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trzałka w prawo 4"/>
          <p:cNvSpPr/>
          <p:nvPr/>
        </p:nvSpPr>
        <p:spPr>
          <a:xfrm rot="10800000">
            <a:off x="6021909" y="4365104"/>
            <a:ext cx="432048" cy="28803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6" name="Shape 155"/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637853" y="4869160"/>
            <a:ext cx="8114102" cy="1598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1058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522</TotalTime>
  <Words>847</Words>
  <Application>Microsoft Office PowerPoint</Application>
  <PresentationFormat>Pokaz na ekranie (4:3)</PresentationFormat>
  <Paragraphs>89</Paragraphs>
  <Slides>16</Slides>
  <Notes>5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Kierownictwo</vt:lpstr>
      <vt:lpstr>PROJEKT ZARZĄDZENIA  PROCEDURA DYPLOMOWANIA</vt:lpstr>
      <vt:lpstr>ZAKRES PRZEDMIOTOWY</vt:lpstr>
      <vt:lpstr>OBOWIĄZKI PROMOTORA</vt:lpstr>
      <vt:lpstr>OBOWIĄZKI DZIEKANA</vt:lpstr>
      <vt:lpstr>OBOWIĄZKI DZIEKANATU</vt:lpstr>
      <vt:lpstr>OBOWIĄZKI STUDENTA</vt:lpstr>
      <vt:lpstr>OBOWIĄZKI STUDENTA</vt:lpstr>
      <vt:lpstr>OBOWIĄZKI PROMOTORA</vt:lpstr>
      <vt:lpstr>OBOWIĄZKI PROMOTORA</vt:lpstr>
      <vt:lpstr>OBOWIĄZKI PROMOTORA</vt:lpstr>
      <vt:lpstr>OBOWIĄZKI STUDENTA</vt:lpstr>
      <vt:lpstr>OBOWIĄZKI PROMOTORA I RECENZENTA</vt:lpstr>
      <vt:lpstr>OBOWIĄZKI DZIEKANA I DZIEKANATU</vt:lpstr>
      <vt:lpstr>PONOWNA REDAKCJA PRACY DYPLOMOWEJ</vt:lpstr>
      <vt:lpstr>ZAWIADOMIENIE O PODEJRZENIU PLAGIATU</vt:lpstr>
      <vt:lpstr>PRZERWANIE PROCEDURY DYPLOMOWANIA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ZARZĄDZENIE Nr …   Rektora Uniwersytetu Mikołaja Kopernika w Toruniu   z dnia …………… 2016 r.   w sprawie procedury dyplomowania na studiach wyższych w Uniwersytecie Mikołaja Kopernika w Toruniu</dc:title>
  <dc:creator>Tomasz Jędzrzejewski</dc:creator>
  <cp:lastModifiedBy>user</cp:lastModifiedBy>
  <cp:revision>17</cp:revision>
  <dcterms:created xsi:type="dcterms:W3CDTF">2016-01-12T13:28:34Z</dcterms:created>
  <dcterms:modified xsi:type="dcterms:W3CDTF">2016-02-09T11:54:05Z</dcterms:modified>
</cp:coreProperties>
</file>