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83" r:id="rId9"/>
    <p:sldId id="262" r:id="rId10"/>
    <p:sldId id="263" r:id="rId11"/>
    <p:sldId id="264" r:id="rId12"/>
    <p:sldId id="284" r:id="rId13"/>
    <p:sldId id="265" r:id="rId14"/>
    <p:sldId id="266" r:id="rId15"/>
    <p:sldId id="285" r:id="rId16"/>
    <p:sldId id="267" r:id="rId17"/>
    <p:sldId id="286" r:id="rId18"/>
    <p:sldId id="268" r:id="rId19"/>
    <p:sldId id="269" r:id="rId20"/>
    <p:sldId id="270" r:id="rId21"/>
    <p:sldId id="287" r:id="rId22"/>
    <p:sldId id="288" r:id="rId23"/>
    <p:sldId id="271" r:id="rId24"/>
    <p:sldId id="272" r:id="rId25"/>
    <p:sldId id="273" r:id="rId26"/>
    <p:sldId id="289" r:id="rId27"/>
    <p:sldId id="290" r:id="rId28"/>
    <p:sldId id="291" r:id="rId29"/>
    <p:sldId id="274" r:id="rId30"/>
    <p:sldId id="292" r:id="rId31"/>
    <p:sldId id="293" r:id="rId32"/>
    <p:sldId id="276" r:id="rId33"/>
    <p:sldId id="277" r:id="rId34"/>
    <p:sldId id="278" r:id="rId35"/>
    <p:sldId id="279" r:id="rId36"/>
    <p:sldId id="280" r:id="rId37"/>
    <p:sldId id="294" r:id="rId38"/>
    <p:sldId id="295" r:id="rId39"/>
    <p:sldId id="281" r:id="rId4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52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41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s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un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201168"/>
            <a:ext cx="1325880" cy="5815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77316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B6B80"/>
                </a:solidFill>
              </a:rPr>
              <a:t>Spotkanie z opiekunem I roku s1 / Meeting with the first-year tutor / Treffen mit der Jahrgangsbetreuerin  ·  5 października 2026 / 5 October 2026 / 5. Oktober 2026</a:t>
            </a:r>
            <a:endParaRPr lang="en-US" sz="8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256032"/>
            <a:ext cx="68580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0050AA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kcja">
    <p:bg>
      <p:bgPr>
        <a:solidFill>
          <a:srgbClr val="003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man.umk.pl/student-2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uman.umk.pl/student/rejestracja-na-zajecia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www.umk.pl/uploads/1779787577849/wniosek-o-wydanie-legitymacji-elektronicznej-ELS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usosweb.umk.pl/kontroler.php?_action=news/default" TargetMode="External"/><Relationship Id="rId4" Type="http://schemas.openxmlformats.org/officeDocument/2006/relationships/hyperlink" Target="https://play.google.com/store/apps/details?id=pl.edu.usos.mobiln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mk.pl/uploads/1780392908584/ZR.84.2026.pdf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www.human.umk.pl/student/plany-zajec-i-lektoraty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k.pl/studenci/regulamin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man.umk.pl/student-programy-studiow-studia-stacjonarne-i-stopnia-filologia-germanska/" TargetMode="External"/><Relationship Id="rId5" Type="http://schemas.openxmlformats.org/officeDocument/2006/relationships/hyperlink" Target="https://www.human.umk.pl/student-programy-studiow-studia-stacjonarne-i-stopnia-lingwistyka-stosowana/" TargetMode="Externa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onikat@umk.pl" TargetMode="Externa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anett@umk.pl" TargetMode="External"/><Relationship Id="rId4" Type="http://schemas.openxmlformats.org/officeDocument/2006/relationships/hyperlink" Target="mailto:monikat@umk.pl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adobrowolska@umk.pl" TargetMode="External"/><Relationship Id="rId3" Type="http://schemas.openxmlformats.org/officeDocument/2006/relationships/image" Target="../media/image27.png"/><Relationship Id="rId7" Type="http://schemas.openxmlformats.org/officeDocument/2006/relationships/hyperlink" Target="https://www.human.umk.pl/student/informacje-dziekanat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man.umk.pl/student-kierunki-filologia-germanska/" TargetMode="External"/><Relationship Id="rId5" Type="http://schemas.openxmlformats.org/officeDocument/2006/relationships/hyperlink" Target="mailto:lidiag@umk.pl" TargetMode="External"/><Relationship Id="rId4" Type="http://schemas.openxmlformats.org/officeDocument/2006/relationships/hyperlink" Target="mailto:mcyzman@umk.pl" TargetMode="External"/><Relationship Id="rId9" Type="http://schemas.openxmlformats.org/officeDocument/2006/relationships/hyperlink" Target="mailto:mbanaszkiewicz@umk.p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man.umk.pl/wydzial/wladze-wydzialu/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man.umk.pl/student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mailto:moodle@umk.pl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ci.umk.pl/index.php/Platforma_Moodle" TargetMode="External"/><Relationship Id="rId5" Type="http://schemas.openxmlformats.org/officeDocument/2006/relationships/image" Target="../media/image28.png"/><Relationship Id="rId10" Type="http://schemas.openxmlformats.org/officeDocument/2006/relationships/hyperlink" Target="mailto:e_learning@umk.pl" TargetMode="External"/><Relationship Id="rId4" Type="http://schemas.openxmlformats.org/officeDocument/2006/relationships/hyperlink" Target="https://www.uci.umk.pl/index.php/Kategoria:Studenci_i_doktoranci" TargetMode="External"/><Relationship Id="rId9" Type="http://schemas.openxmlformats.org/officeDocument/2006/relationships/hyperlink" Target="mailto:o365@umk.p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uman.umk.pl/student/pierwszy-rok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u.umk.pl/szkolenie-biblioteczne" TargetMode="Externa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nty-drop-out.umk.pl/pages/home/#/home" TargetMode="Externa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man.umk.pl/student/kola-naukowe/" TargetMode="External"/><Relationship Id="rId7" Type="http://schemas.openxmlformats.org/officeDocument/2006/relationships/hyperlink" Target="https://www.facebook.com/humanistycznyumk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sshumumk/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k.pl/studenci/pomoc-psychologiczna-i-psychiatryczna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on.umk.pl/pages/Kontakt/" TargetMode="Externa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iktok.com/@germaumk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GermanistykaTorun" TargetMode="External"/><Relationship Id="rId5" Type="http://schemas.openxmlformats.org/officeDocument/2006/relationships/image" Target="../media/image44.png"/><Relationship Id="rId10" Type="http://schemas.openxmlformats.org/officeDocument/2006/relationships/hyperlink" Target="https://m.youtube.com/@GermaUMK/featured" TargetMode="External"/><Relationship Id="rId4" Type="http://schemas.openxmlformats.org/officeDocument/2006/relationships/hyperlink" Target="https://www.human.umk.pl/student-2" TargetMode="External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0" y="-822960"/>
            <a:ext cx="5852160" cy="585216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03720" y="960120"/>
            <a:ext cx="2286000" cy="22860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40680" y="3657600"/>
            <a:ext cx="502920" cy="502920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pic>
        <p:nvPicPr>
          <p:cNvPr id="5" name="Image 0" descr="un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20040"/>
            <a:ext cx="2011680" cy="8842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50AA"/>
                </a:solidFill>
              </a:rPr>
              <a:t>Filologia germańska</a:t>
            </a:r>
            <a:endParaRPr lang="en-US" sz="4000" dirty="0"/>
          </a:p>
          <a:p>
            <a:r>
              <a:rPr lang="pl-PL" sz="3000" b="1" i="0" u="none">
                <a:solidFill>
                  <a:srgbClr val="0050AA"/>
                </a:solidFill>
              </a:rPr>
              <a:t>Lingwistyka stosowana</a:t>
            </a:r>
          </a:p>
        </p:txBody>
      </p:sp>
      <p:sp>
        <p:nvSpPr>
          <p:cNvPr id="7" name="Text 4"/>
          <p:cNvSpPr txBox="1"/>
          <p:nvPr/>
        </p:nvSpPr>
        <p:spPr>
          <a:xfrm>
            <a:off x="54864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F6A8F"/>
                </a:solidFill>
              </a:rPr>
              <a:t>German Philology  ·  Applied Linguistics</a:t>
            </a:r>
            <a:endParaRPr lang="en-US" sz="1800" dirty="0"/>
          </a:p>
          <a:p>
            <a:r>
              <a:rPr lang="de-DE" sz="1300" b="0" i="1" u="none">
                <a:solidFill>
                  <a:srgbClr val="4F6A8F"/>
                </a:solidFill>
              </a:rPr>
              <a:t>Germanistik  ·  Angewandte Linguistik</a:t>
            </a:r>
          </a:p>
        </p:txBody>
      </p:sp>
      <p:sp>
        <p:nvSpPr>
          <p:cNvPr id="8" name="Text 5"/>
          <p:cNvSpPr txBox="1"/>
          <p:nvPr/>
        </p:nvSpPr>
        <p:spPr>
          <a:xfrm>
            <a:off x="548640" y="280720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A41"/>
                </a:solidFill>
              </a:rPr>
              <a:t>Spotkanie z opiekunem I roku, studia I stopnia (s1)</a:t>
            </a:r>
            <a:endParaRPr lang="en-US" sz="1600" dirty="0"/>
          </a:p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Meeting with the first-year tutor, BA studies</a:t>
            </a:r>
            <a:endParaRPr lang="en-US" sz="16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Treffen mit der Jahrgangsbetreuerin, 1. Studienjahr, Bachelorstudium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520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5 października 2026</a:t>
            </a:r>
            <a:endParaRPr lang="en-US" sz="1400" dirty="0"/>
          </a:p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5 October 2026  ·  5. Oktober 2026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" y="4114800"/>
            <a:ext cx="3017520" cy="457200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114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3575"/>
                </a:solidFill>
              </a:rPr>
              <a:t>Witamy!</a:t>
            </a:r>
            <a:r>
              <a:rPr lang="en-US" sz="1300" i="1" dirty="0">
                <a:solidFill>
                  <a:srgbClr val="003575"/>
                </a:solidFill>
              </a:rPr>
              <a:t>  Welcome!  Willkommen!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-548640"/>
            <a:ext cx="4754880" cy="475488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95160" y="685800"/>
            <a:ext cx="2286000" cy="22860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89320" y="3337560"/>
            <a:ext cx="457200" cy="457200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995160" y="685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3575"/>
                </a:solidFill>
              </a:rPr>
              <a:t>01</a:t>
            </a:r>
            <a:endParaRPr lang="en-US" sz="60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Gdzie studiujemy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108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BFD3EE"/>
                </a:solidFill>
              </a:rPr>
              <a:t>Where we study</a:t>
            </a:r>
            <a:endParaRPr lang="en-US" sz="1800" dirty="0"/>
          </a:p>
          <a:p>
            <a:pPr marL="0" indent="0">
              <a:buNone/>
            </a:pPr>
            <a:r>
              <a:rPr lang="de-DE" sz="1800" i="1" dirty="0">
                <a:solidFill>
                  <a:srgbClr val="BFD3EE"/>
                </a:solidFill>
              </a:rPr>
              <a:t>Wo wir studieren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9BCD8"/>
                </a:solidFill>
              </a:rPr>
              <a:t>Spotkanie z opiekunem I roku s1 / Meeting with the first-year tutor / Treffen mit der Jahrgangsbetreuerin  ·  5 października 2026 / 5 October 2026 / 5. Oktober 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Obiekty UMK w Toruniu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NCU buildings in Toruń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Gebäude der UMK in Toruń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26" name="City map" descr="Mapa obiektów UMK w Toruniu / NCU buildings in Toru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98" y="1261872"/>
            <a:ext cx="7635802" cy="3291840"/>
          </a:xfrm>
          <a:prstGeom prst="rect">
            <a:avLst/>
          </a:prstGeom>
        </p:spPr>
      </p:pic>
      <p:sp>
        <p:nvSpPr>
          <p:cNvPr id="27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8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Miasteczko akademickie UMK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NCU main campus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Hauptcampus der UMK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6" name="Campus map" descr="Mapa miasteczka akademickiego UMK / NCU main campus ma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98" y="1261872"/>
            <a:ext cx="7635802" cy="3291840"/>
          </a:xfrm>
          <a:prstGeom prst="rect">
            <a:avLst/>
          </a:prstGeom>
        </p:spPr>
      </p:pic>
      <p:sp>
        <p:nvSpPr>
          <p:cNvPr id="27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8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Collegium Humanisticum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pic>
        <p:nvPicPr>
          <p:cNvPr id="4" name="Image 0" descr="un/ppt/media/image6.jpeg"/>
          <p:cNvPicPr>
            <a:picLocks noChangeAspect="1"/>
          </p:cNvPicPr>
          <p:nvPr/>
        </p:nvPicPr>
        <p:blipFill>
          <a:blip r:embed="rId3"/>
          <a:srcRect t="18000" b="16500"/>
          <a:stretch>
            <a:fillRect/>
          </a:stretch>
        </p:blipFill>
        <p:spPr>
          <a:xfrm>
            <a:off x="472440" y="1234440"/>
            <a:ext cx="4450080" cy="2186101"/>
          </a:xfrm>
          <a:prstGeom prst="rect">
            <a:avLst/>
          </a:prstGeom>
          <a:effectLst>
            <a:outerShdw blurRad="101600" dist="25400" dir="5400000" algn="bl" rotWithShape="0">
              <a:srgbClr val="000000">
                <a:alpha val="16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5394960" y="1325880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093" y="1474013"/>
            <a:ext cx="252374" cy="25237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94960" y="192024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Tu odbywają się zajęcia stacjonarne I roku</a:t>
            </a:r>
            <a:endParaRPr lang="en-US" sz="1600" dirty="0"/>
          </a:p>
          <a:p>
            <a:pPr marL="0" indent="0">
              <a:buNone/>
            </a:pPr>
            <a:r>
              <a:rPr lang="en-US" sz="1200" b="1" i="1" dirty="0">
                <a:solidFill>
                  <a:srgbClr val="4F6A8F"/>
                </a:solidFill>
              </a:rPr>
              <a:t>First-year on-site classes take place here</a:t>
            </a:r>
            <a:endParaRPr lang="en-US" sz="1600" dirty="0"/>
          </a:p>
          <a:p>
            <a:pPr marL="0" indent="0">
              <a:buNone/>
            </a:pPr>
            <a:r>
              <a:rPr lang="de-DE" sz="1200" b="1" i="1" dirty="0">
                <a:solidFill>
                  <a:srgbClr val="4F6A8F"/>
                </a:solidFill>
              </a:rPr>
              <a:t>Hier findet der Präsenzunterricht des ersten Studienjahres statt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94960" y="31089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1"/>
                </a:solidFill>
              </a:rPr>
              <a:t>Coll. Hum., ul. Bojarskiego 1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5394960" y="3493008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0"/>
                </a:solidFill>
              </a:rPr>
              <a:t>W tym budynku mieszczą się też Katedry Filologii Germańskiej.</a:t>
            </a:r>
            <a:endParaRPr lang="en-US" sz="1200" dirty="0"/>
          </a:p>
          <a:p>
            <a:pPr marL="0" indent="0">
              <a:buNone/>
            </a:pPr>
            <a:r>
              <a:rPr lang="en-US" sz="1050" i="1" dirty="0">
                <a:solidFill>
                  <a:srgbClr val="4F6A8F"/>
                </a:solidFill>
              </a:rPr>
              <a:t>The German Philology departments are also in this building.</a:t>
            </a:r>
            <a:endParaRPr lang="en-US" sz="1200" dirty="0"/>
          </a:p>
          <a:p>
            <a:pPr marL="0" indent="0">
              <a:buNone/>
            </a:pPr>
            <a:r>
              <a:rPr lang="de-DE" sz="1050" i="1" dirty="0">
                <a:solidFill>
                  <a:srgbClr val="4F6A8F"/>
                </a:solidFill>
              </a:rPr>
              <a:t>In diesem Gebäude befinden sich auch die Lehrstühle der Germanistik.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LS note"/>
          <p:cNvSpPr/>
          <p:nvPr/>
        </p:nvSpPr>
        <p:spPr>
          <a:xfrm>
            <a:off x="475488" y="3511296"/>
            <a:ext cx="4453128" cy="1060704"/>
          </a:xfrm>
          <a:prstGeom prst="roundRect">
            <a:avLst>
              <a:gd name="adj" fmla="val 8000"/>
            </a:avLst>
          </a:prstGeom>
          <a:solidFill>
            <a:srgbClr val="FFF4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LS note text"/>
          <p:cNvSpPr txBox="1"/>
          <p:nvPr/>
        </p:nvSpPr>
        <p:spPr>
          <a:xfrm>
            <a:off x="658368" y="3602736"/>
            <a:ext cx="41148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1" i="0" u="none">
                <a:solidFill>
                  <a:srgbClr val="1B2A41"/>
                </a:solidFill>
              </a:rPr>
              <a:t>Lingwistyka stosowana: </a:t>
            </a:r>
            <a:r>
              <a:rPr lang="pl-PL" sz="1100" b="0" i="0" u="none">
                <a:solidFill>
                  <a:srgbClr val="1B2A41"/>
                </a:solidFill>
              </a:rPr>
              <a:t>tutaj sekcje włoska, francuska, hiszpańska i niemiecka; sekcje rosyjska, czeska i albańska – w Collegium Maius.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Applied Linguistics: Italian, French, Spanish and German sections here; Russian, Czech and Albanian in Collegium Maius.</a:t>
            </a:r>
          </a:p>
          <a:p>
            <a:r>
              <a:rPr lang="de-DE" sz="900" b="0" i="1" u="none">
                <a:solidFill>
                  <a:srgbClr val="4F6A8F"/>
                </a:solidFill>
              </a:rPr>
              <a:t>Angewandte Linguistik: hier die italienische, französische, spanische und deutsche Sektion; Russisch, Tschechisch und Albanisch im Collegium Maius.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Collegium Maius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33" y="1474013"/>
            <a:ext cx="252374" cy="25237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20116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03575"/>
                </a:solidFill>
              </a:rPr>
              <a:t>Dziekanat Wydziału Humanistycznego</a:t>
            </a:r>
            <a:endParaRPr lang="en-US" sz="1700" dirty="0"/>
          </a:p>
          <a:p>
            <a:pPr marL="0" indent="0">
              <a:buNone/>
            </a:pPr>
            <a:r>
              <a:rPr lang="en-US" sz="1200" b="1" i="1" dirty="0">
                <a:solidFill>
                  <a:srgbClr val="4F6A8F"/>
                </a:solidFill>
              </a:rPr>
              <a:t>Dean's Office, Faculty of Humanities</a:t>
            </a:r>
            <a:endParaRPr lang="en-US" sz="1700" dirty="0"/>
          </a:p>
          <a:p>
            <a:pPr marL="0" indent="0">
              <a:buNone/>
            </a:pPr>
            <a:r>
              <a:rPr lang="de-DE" sz="1200" b="1" i="1" dirty="0">
                <a:solidFill>
                  <a:srgbClr val="4F6A8F"/>
                </a:solidFill>
              </a:rPr>
              <a:t>Dekanat der Humanistischen Fakultät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30175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1"/>
                </a:solidFill>
              </a:rPr>
              <a:t>Coll. Maius, ul. Fosa Staromiejska 3</a:t>
            </a:r>
            <a:endParaRPr lang="en-US" sz="1500" dirty="0"/>
          </a:p>
        </p:txBody>
      </p:sp>
      <p:pic>
        <p:nvPicPr>
          <p:cNvPr id="8" name="Image 1" descr="un/ppt/media/image7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1263282"/>
            <a:ext cx="4663440" cy="3279876"/>
          </a:xfrm>
          <a:prstGeom prst="rect">
            <a:avLst/>
          </a:prstGeom>
          <a:effectLst>
            <a:outerShdw blurRad="101600" dist="25400" dir="5400000" algn="bl" rotWithShape="0">
              <a:srgbClr val="000000">
                <a:alpha val="16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Lingwistyka stosowana – sekcje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Applied Linguistics – language sections and buildings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Angewandte Linguistik – Sprachsektionen und Gebäude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128016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Zajęcia lingwistyki stosowanej odbywają się w dwóch budynkach: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Applied Linguistics classes take place in two buildings:  ·  Der Unterricht der Angewandten Linguistik findet in zwei Gebäuden statt: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920240"/>
            <a:ext cx="3977639" cy="25603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777240" y="214884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University" descr="Fa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99" y="2279599"/>
            <a:ext cx="241401" cy="2414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77240" y="2788920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600" b="1" i="0" u="none">
                <a:solidFill>
                  <a:srgbClr val="003575"/>
                </a:solidFill>
              </a:rPr>
              <a:t>Collegium Humanisticum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ul. Bojarskiego 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3429000"/>
            <a:ext cx="33375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1" i="0" u="none">
                <a:solidFill>
                  <a:srgbClr val="1B2A41"/>
                </a:solidFill>
              </a:rPr>
              <a:t>Sekcja włoska, francuska, hiszpańska i niemiecka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Italian, French, Spanish and German sections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Italienische, französische, spanische und deutsche Sektion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09160" y="1920240"/>
            <a:ext cx="3977639" cy="25603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Icon circle"/>
          <p:cNvSpPr/>
          <p:nvPr/>
        </p:nvSpPr>
        <p:spPr>
          <a:xfrm>
            <a:off x="5029200" y="214884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Icon FaUniversity" descr="Fa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959" y="2279599"/>
            <a:ext cx="241401" cy="24140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0" y="2788920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600" b="1" i="0" u="none">
                <a:solidFill>
                  <a:srgbClr val="003575"/>
                </a:solidFill>
              </a:rPr>
              <a:t>Collegium Maius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ul. Fosa Staromiejska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0" y="3429000"/>
            <a:ext cx="33375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1" i="0" u="none">
                <a:solidFill>
                  <a:srgbClr val="1B2A41"/>
                </a:solidFill>
              </a:rPr>
              <a:t>Sekcja rosyjska, czeska i albańska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Russian, Czech and Albanian sections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Russische, tschechische und albanische Sektion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Lingwistyka stosowana – dni zajęć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Applied Linguistics – class days by section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Angewandte Linguistik – Unterrichtstage nach Sektion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128016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Aby ograniczyć przechodzenie między budynkami, sekcje i roczniki mają stałe dni zajęć.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To limit moving between buildings, each section and year has fixed class days.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Damit Sie möglichst selten das Gebäude wechseln, haben Sektionen und Jahrgänge feste Unterrichtstage.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57200" y="2103120"/>
          <a:ext cx="8229600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r>
                        <a:rPr lang="pl-PL" sz="900" b="1" i="0" u="none">
                          <a:solidFill>
                            <a:srgbClr val="0050AA"/>
                          </a:solidFill>
                        </a:rPr>
                        <a:t>SEKCJA</a:t>
                      </a:r>
                    </a:p>
                    <a:p>
                      <a:r>
                        <a:rPr lang="en-GB" sz="900" b="0" i="1" u="none">
                          <a:solidFill>
                            <a:srgbClr val="4F6A8F"/>
                          </a:solidFill>
                        </a:rPr>
                        <a:t>Section  ·  Sektion</a:t>
                      </a:r>
                    </a:p>
                  </a:txBody>
                  <a:tcPr marL="137160" marR="137160" marT="54864" marB="54864" anchor="ctr">
                    <a:solidFill>
                      <a:srgbClr val="DCE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900" b="1" i="0" u="none">
                          <a:solidFill>
                            <a:srgbClr val="0050AA"/>
                          </a:solidFill>
                        </a:rPr>
                        <a:t>I I III ROK</a:t>
                      </a:r>
                    </a:p>
                    <a:p>
                      <a:r>
                        <a:rPr lang="en-GB" sz="900" b="0" i="1" u="none">
                          <a:solidFill>
                            <a:srgbClr val="4F6A8F"/>
                          </a:solidFill>
                        </a:rPr>
                        <a:t>Years 1 and 3  ·  1. und 3. Jahr</a:t>
                      </a:r>
                    </a:p>
                  </a:txBody>
                  <a:tcPr marL="137160" marR="137160" marT="54864" marB="54864" anchor="ctr">
                    <a:solidFill>
                      <a:srgbClr val="DCE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900" b="1" i="0" u="none">
                          <a:solidFill>
                            <a:srgbClr val="0050AA"/>
                          </a:solidFill>
                        </a:rPr>
                        <a:t>II ROK</a:t>
                      </a:r>
                    </a:p>
                    <a:p>
                      <a:r>
                        <a:rPr lang="en-GB" sz="900" b="0" i="1" u="none">
                          <a:solidFill>
                            <a:srgbClr val="4F6A8F"/>
                          </a:solidFill>
                        </a:rPr>
                        <a:t>Year 2  ·  2. Jahr</a:t>
                      </a:r>
                    </a:p>
                  </a:txBody>
                  <a:tcPr marL="137160" marR="137160" marT="54864" marB="54864" anchor="ctr">
                    <a:solidFill>
                      <a:srgbClr val="DC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Pierwszy język: włoski, francuski, niemiecki, rosyjski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First language: Italian, French, German, Russian</a:t>
                      </a:r>
                    </a:p>
                    <a:p>
                      <a:r>
                        <a:rPr lang="de-DE" sz="1000" b="0" i="1" u="none">
                          <a:solidFill>
                            <a:srgbClr val="4F6A8F"/>
                          </a:solidFill>
                        </a:rPr>
                        <a:t>Erste Sprache: Italienisch, Französisch, Deutsch, Russisch</a:t>
                      </a:r>
                    </a:p>
                  </a:txBody>
                  <a:tcPr marL="137160" marR="137160" marT="54864" marB="54864" anchor="ctr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poniedziałek, środa, piątek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Mon, Wed, Fri  ·  Mo, Mi, Fr</a:t>
                      </a:r>
                    </a:p>
                  </a:txBody>
                  <a:tcPr marL="137160" marR="137160" marT="54864" marB="54864" anchor="ctr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wtorek, czwartek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Tue, Thu  ·  Di, Do</a:t>
                      </a:r>
                    </a:p>
                  </a:txBody>
                  <a:tcPr marL="137160" marR="137160" marT="54864" marB="54864" anchor="ctr">
                    <a:solidFill>
                      <a:srgbClr val="EE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Drugi język: hiszpański, czeski, albański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Second language: Spanish, Czech, Albanian</a:t>
                      </a:r>
                    </a:p>
                    <a:p>
                      <a:r>
                        <a:rPr lang="de-DE" sz="1000" b="0" i="1" u="none">
                          <a:solidFill>
                            <a:srgbClr val="4F6A8F"/>
                          </a:solidFill>
                        </a:rPr>
                        <a:t>Zweite Sprache: Spanisch, Tschechisch, Albanisch</a:t>
                      </a:r>
                    </a:p>
                  </a:txBody>
                  <a:tcPr marL="137160" marR="137160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wtorek, czwartek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Tue, Thu  ·  Di, Do</a:t>
                      </a:r>
                    </a:p>
                  </a:txBody>
                  <a:tcPr marL="137160" marR="137160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100" b="1" i="0" u="none">
                          <a:solidFill>
                            <a:srgbClr val="1B2A41"/>
                          </a:solidFill>
                        </a:rPr>
                        <a:t>poniedziałek, środa, piątek</a:t>
                      </a:r>
                    </a:p>
                    <a:p>
                      <a:r>
                        <a:rPr lang="en-GB" sz="1000" b="0" i="1" u="none">
                          <a:solidFill>
                            <a:srgbClr val="4F6A8F"/>
                          </a:solidFill>
                        </a:rPr>
                        <a:t>Mon, Wed, Fri  ·  Mo, Mi, Fr</a:t>
                      </a:r>
                    </a:p>
                  </a:txBody>
                  <a:tcPr marL="137160" marR="137160" marT="54864" marB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Katedry Filologii Germańskiej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German Philology departments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Lehrstühle der Germanistik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0"/>
                </a:solidFill>
              </a:rPr>
              <a:t>Coll. Hum., ul. Bojarskiego 1  ·  pokoje pracowników / staff offices / Büros: </a:t>
            </a:r>
            <a:r>
              <a:rPr lang="en-US" sz="1300" b="1" dirty="0">
                <a:solidFill>
                  <a:srgbClr val="5B6B80"/>
                </a:solidFill>
              </a:rPr>
              <a:t>C 3.06 – C 3.14, C 3.16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3977639" cy="2834640"/>
          </a:xfrm>
          <a:prstGeom prst="roundRect">
            <a:avLst>
              <a:gd name="adj" fmla="val 285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874520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2022653"/>
            <a:ext cx="252374" cy="2523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2487168"/>
            <a:ext cx="3429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Katedra Literatury, Kultury i Mediów Niemieckojęzycznych</a:t>
            </a:r>
            <a:endParaRPr lang="en-US" sz="1600" dirty="0"/>
          </a:p>
          <a:p>
            <a:pPr marL="0" indent="0">
              <a:buNone/>
            </a:pPr>
            <a:r>
              <a:rPr lang="en-US" sz="400" dirty="0">
                <a:solidFill>
                  <a:srgbClr val="1B2A41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Department of German-Language Literature, Culture and Media</a:t>
            </a:r>
            <a:endParaRPr lang="en-US" sz="16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Lehrstuhl für deutschsprachige Literatur, Kultur und Medien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709160" y="1645920"/>
            <a:ext cx="3977639" cy="2834640"/>
          </a:xfrm>
          <a:prstGeom prst="roundRect">
            <a:avLst>
              <a:gd name="adj" fmla="val 285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983480" y="1874520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784" y="2022653"/>
            <a:ext cx="252374" cy="25237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983480" y="2487168"/>
            <a:ext cx="3429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Katedra Przekładoznawstwa</a:t>
            </a:r>
            <a:endParaRPr lang="en-US" sz="1600" dirty="0"/>
          </a:p>
          <a:p>
            <a:pPr marL="0" indent="0">
              <a:buNone/>
            </a:pPr>
            <a:r>
              <a:rPr lang="en-US" sz="400" dirty="0">
                <a:solidFill>
                  <a:srgbClr val="1B2A41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Department of Translation Studies</a:t>
            </a:r>
            <a:endParaRPr lang="en-US" sz="16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Lehrstuhl für Translationswissenschaft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Informacje dla studentów na umk.pl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Information for students on umk.pl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Informationen für Studierende auf umk.pl</a:t>
            </a:r>
            <a:endParaRPr lang="en-US" sz="1200" dirty="0"/>
          </a:p>
        </p:txBody>
      </p:sp>
      <p:pic>
        <p:nvPicPr>
          <p:cNvPr id="4" name="Image 0" descr="Strona umk.pl – Informacje dla studentó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984" y="1234440"/>
            <a:ext cx="5290032" cy="3337560"/>
          </a:xfrm>
          <a:prstGeom prst="rect">
            <a:avLst/>
          </a:prstGeom>
          <a:effectLst>
            <a:outerShdw blurRad="101600" dist="25400" dir="5400000" algn="bl" rotWithShape="0">
              <a:srgbClr val="000000">
                <a:alpha val="16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-548640"/>
            <a:ext cx="4754880" cy="475488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95160" y="685800"/>
            <a:ext cx="2286000" cy="22860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89320" y="3337560"/>
            <a:ext cx="457200" cy="457200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995160" y="685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3575"/>
                </a:solidFill>
              </a:rPr>
              <a:t>02</a:t>
            </a:r>
            <a:endParaRPr lang="en-US" sz="60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Zapisy</a:t>
            </a:r>
            <a:endParaRPr lang="en-US" sz="3600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i formalności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108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BFD3EE"/>
                </a:solidFill>
              </a:rPr>
              <a:t>Registration and formalities</a:t>
            </a:r>
            <a:endParaRPr lang="en-US" sz="1800" dirty="0"/>
          </a:p>
          <a:p>
            <a:pPr marL="0" indent="0">
              <a:buNone/>
            </a:pPr>
            <a:r>
              <a:rPr lang="de-DE" sz="1800" i="1" dirty="0">
                <a:solidFill>
                  <a:srgbClr val="BFD3EE"/>
                </a:solidFill>
              </a:rPr>
              <a:t>Anmeldung und Formalitäten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9BCD8"/>
                </a:solidFill>
              </a:rPr>
              <a:t>Spotkanie z opiekunem I roku s1 / Meeting with the first-year tutor / Treffen mit der Jahrgangsbetreuerin  ·  5 października 2026 / 5 October 2026 / 5. Oktober 2026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Pierwsze kroki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First steps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Erste Schritte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685800" y="146304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ClipboardCheck" descr="FaClipboard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59" y="1593799"/>
            <a:ext cx="241401" cy="2414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5800" y="2103120"/>
            <a:ext cx="219456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Rejestracja w USOSweb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Zarejestruj się w USOSweb (usosweb.umk.pl) na wszystkie zajęcia z planu studiów na rok 2026/2027. Tygodniowy plan zajęć to nie to samo co plan studiów.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Register in USOSweb for all courses in the 2026/27 study plan. The weekly timetable is not the same as the study plan.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Melden Sie sich in USOSweb für alle Kurse des Studienplans 2026/27 an. Der Stundenplan ist nicht der Studienplan.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Icon circle"/>
          <p:cNvSpPr/>
          <p:nvPr/>
        </p:nvSpPr>
        <p:spPr>
          <a:xfrm>
            <a:off x="3493008" y="146304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Icon FaEnvelope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767" y="1593799"/>
            <a:ext cx="241401" cy="24140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493008" y="2103120"/>
            <a:ext cx="219456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Poczta USOS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Z dziekanatem i wykładowcami kontaktuj się wyłącznie przez pocztę w systemie USOS. Sprawdzaj skrzynkę codziennie.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Contact the Dean's Office and lecturers only via USOS mail. Check your inbox daily.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Kontakt mit Dekanat und Lehrenden ausschließlich über USOS-Mail. Postfach täglich prüfen.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con circle"/>
          <p:cNvSpPr/>
          <p:nvPr/>
        </p:nvSpPr>
        <p:spPr>
          <a:xfrm>
            <a:off x="6300216" y="146304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con FaVideo" descr="FaVide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975" y="1593799"/>
            <a:ext cx="241401" cy="24140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300216" y="2103120"/>
            <a:ext cx="219456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Microsoft Teams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Załóż konto Microsoft Teams – jest potrzebne do ewentualnych zajęć zdalnych.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Set up your Microsoft Teams account – you will need it for any online classes.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Richten Sie Ihr Microsoft-Teams-Konto ein – es wird für eventuellen Online-Unterricht benötigt.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Zapisy na zajęcia PNJN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Registering for practical German classes (PNJN)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Anmeldung zum praktischen Deutschunterricht (PNJN)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457200" cy="45720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11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5 października wieczorem</a:t>
            </a:r>
            <a:endParaRPr lang="en-US" sz="15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5 October, evening</a:t>
            </a:r>
            <a:endParaRPr lang="en-US" sz="15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5. Oktober, abends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944368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41"/>
                </a:solidFill>
              </a:rPr>
              <a:t>Na stronie filologii germańskiej pojawią się listy, według których należy zapisać się na zajęcia PNJN.</a:t>
            </a:r>
            <a:endParaRPr lang="en-US" sz="115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Lists for PNJN registration will be posted on the German Philology website.</a:t>
            </a:r>
            <a:endParaRPr lang="en-US" sz="115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Die Listen für die PNJN-Anmeldung erscheinen auf der Webseite der Germanistik.</a:t>
            </a:r>
            <a:endParaRPr lang="en-US" sz="1150" dirty="0"/>
          </a:p>
          <a:p>
            <a:pPr marL="0" indent="0">
              <a:buNone/>
            </a:pPr>
            <a:r>
              <a:rPr lang="en-US" sz="400" dirty="0">
                <a:solidFill>
                  <a:srgbClr val="1B2A41"/>
                </a:solidFill>
              </a:rPr>
              <a:t> </a:t>
            </a:r>
            <a:endParaRPr lang="en-US" sz="1150" dirty="0"/>
          </a:p>
          <a:p>
            <a:pPr marL="0" indent="0">
              <a:buNone/>
            </a:pPr>
            <a:r>
              <a:rPr lang="en-US" sz="1150" u="sng" dirty="0">
                <a:solidFill>
                  <a:srgbClr val="0050A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human.umk.pl/student-2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91840" y="128016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1463040"/>
            <a:ext cx="457200" cy="45720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661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566160" y="2011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Instrukcje zapisów</a:t>
            </a:r>
            <a:endParaRPr lang="en-US" sz="15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How to register</a:t>
            </a:r>
            <a:endParaRPr lang="en-US" sz="15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Anleitung zur Anmeldung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2944368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41"/>
                </a:solidFill>
              </a:rPr>
              <a:t>Jak zapisać się na zajęcia – krok po kroku:</a:t>
            </a:r>
            <a:endParaRPr lang="en-US" sz="115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A step-by-step registration guide:</a:t>
            </a:r>
            <a:endParaRPr lang="en-US" sz="115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Anmeldung Schritt für Schritt:</a:t>
            </a:r>
            <a:endParaRPr lang="en-US" sz="1150" dirty="0"/>
          </a:p>
          <a:p>
            <a:pPr marL="0" indent="0">
              <a:buNone/>
            </a:pPr>
            <a:r>
              <a:rPr lang="en-US" sz="400" dirty="0">
                <a:solidFill>
                  <a:srgbClr val="1B2A41"/>
                </a:solidFill>
              </a:rPr>
              <a:t> </a:t>
            </a:r>
            <a:endParaRPr lang="en-US" sz="1150" dirty="0"/>
          </a:p>
          <a:p>
            <a:pPr marL="0" indent="0">
              <a:buNone/>
            </a:pPr>
            <a:r>
              <a:rPr lang="en-US" sz="115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Instrukcja rejestracji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26480" y="128016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0" y="1463040"/>
            <a:ext cx="457200" cy="45720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0" y="2011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5 października po godz. 18:00</a:t>
            </a:r>
            <a:endParaRPr lang="en-US" sz="15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5 October, after 6 pm</a:t>
            </a:r>
            <a:endParaRPr lang="en-US" sz="15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5. Oktober, ab 18 Uhr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2944368"/>
            <a:ext cx="2103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41"/>
                </a:solidFill>
              </a:rPr>
              <a:t>Rejestracja zostanie otwarta.</a:t>
            </a:r>
            <a:endParaRPr lang="en-US" sz="115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Registration opens.</a:t>
            </a:r>
            <a:endParaRPr lang="en-US" sz="115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Die Anmeldung wird freigeschaltet.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Immatrykulacja i ślubowanie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Matriculation ceremony and student oath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Immatrikulationsfeier und Gelöbnis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463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FFCD00"/>
                </a:solidFill>
              </a:rPr>
              <a:t>IMMATRYKULACJA  ·  MATRICULATION</a:t>
            </a:r>
            <a:br>
              <a:rPr lang="en-US" sz="900" b="1" kern="0" spc="150" dirty="0">
                <a:solidFill>
                  <a:srgbClr val="FFCD00"/>
                </a:solidFill>
              </a:rPr>
            </a:br>
            <a:r>
              <a:rPr lang="de-DE" sz="900" b="1" kern="0" spc="150" dirty="0">
                <a:solidFill>
                  <a:srgbClr val="FFCD00"/>
                </a:solidFill>
              </a:rPr>
              <a:t>IMMATRIKULATION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28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 października 2026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3774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godz. 9:30  ·  Aula UMK, ul. Gagarina 11</a:t>
            </a:r>
            <a:endParaRPr lang="en-US" sz="1400" dirty="0"/>
          </a:p>
          <a:p>
            <a:pPr marL="0" indent="0">
              <a:buNone/>
            </a:pPr>
            <a:r>
              <a:rPr lang="en-US" sz="1200" i="1" dirty="0">
                <a:solidFill>
                  <a:srgbClr val="BFD3EE"/>
                </a:solidFill>
              </a:rPr>
              <a:t>9:30 am, NCU Auditorium</a:t>
            </a:r>
            <a:endParaRPr lang="en-US" sz="1400" dirty="0"/>
          </a:p>
          <a:p>
            <a:pPr marL="0" indent="0">
              <a:buNone/>
            </a:pPr>
            <a:r>
              <a:rPr lang="de-DE" sz="1200" i="1" dirty="0">
                <a:solidFill>
                  <a:srgbClr val="BFD3EE"/>
                </a:solidFill>
              </a:rPr>
              <a:t>9:30 Uhr, Aula der UMK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154680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E3ECF8"/>
                </a:solidFill>
              </a:rPr>
              <a:t>Dla studentów pierwszego roku studiów I i II stopnia Wydziału Humanistycznego.</a:t>
            </a:r>
            <a:endParaRPr lang="en-US" sz="1150" dirty="0"/>
          </a:p>
          <a:p>
            <a:pPr marL="0" indent="0">
              <a:buNone/>
            </a:pPr>
            <a:r>
              <a:rPr lang="en-US" sz="1000" i="1" dirty="0">
                <a:solidFill>
                  <a:srgbClr val="BFD3EE"/>
                </a:solidFill>
              </a:rPr>
              <a:t>For first-year BA and MA students of the Faculty of Humanities.</a:t>
            </a:r>
            <a:endParaRPr lang="en-US" sz="1150" dirty="0"/>
          </a:p>
          <a:p>
            <a:pPr marL="0" indent="0">
              <a:buNone/>
            </a:pPr>
            <a:r>
              <a:rPr lang="de-DE" sz="1000" i="1" dirty="0">
                <a:solidFill>
                  <a:srgbClr val="BFD3EE"/>
                </a:solidFill>
              </a:rPr>
              <a:t>Für Erstsemester im Bachelor- und Masterstudium der Humanistischen Fakultät.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80560" y="1280160"/>
            <a:ext cx="502920" cy="50292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348" y="1415948"/>
            <a:ext cx="231343" cy="23134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120640" y="1234440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Ślubowanie w USOS – w ciągu 7 dni</a:t>
            </a:r>
            <a:endParaRPr lang="en-US" sz="16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Take the student oath in USOS within 7 days</a:t>
            </a:r>
            <a:endParaRPr lang="en-US" sz="16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Gelöbnis in USOS innerhalb von 7 Tagen ablegen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1920240"/>
            <a:ext cx="42062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2A41"/>
                </a:solidFill>
              </a:rPr>
              <a:t>Złożenie ślubowania jest warunkiem otrzymania legitymacji studenckiej i zaświadczenia o studiowaniu oraz korzystania z konta studenta w USOSweb i aplikacji Mobilny USOS.</a:t>
            </a:r>
            <a:endParaRPr lang="en-US" sz="120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The oath is required to get your student ID card and certificate of enrolment, and to use USOSweb and the Mobilny USOS app.</a:t>
            </a:r>
            <a:endParaRPr lang="en-US" sz="120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Das Gelöbnis ist Voraussetzung für den Studierendenausweis, die Studienbescheinigung und die Nutzung von USOSweb und der App Mobilny USOS.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1B2A41"/>
                </a:solidFill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B2A41"/>
                </a:solidFill>
              </a:rPr>
              <a:t>Od 1 lipca 2025 r. podstawowym dokumentem studenta jest bezpłatna mLegitymacja w aplikacji mObywatel – zamówienie w Mobilnym USOS lub w USOSweb.</a:t>
            </a:r>
            <a:endParaRPr lang="en-US" sz="120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Since 1 July 2025, the main student ID is the free mLegitymacja in the mObywatel app – order it in Mobilny USOS or USOSweb.</a:t>
            </a:r>
            <a:endParaRPr lang="en-US" sz="120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Seit 1. Juli 2025 ist die kostenlose mLegitymacja in der App mObywatel der wichtigste Studierendenausweis – Bestellung über Mobilny USOS oder USOSweb.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Legitymacja studencka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Student ID card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Studierendenausweis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280160"/>
            <a:ext cx="8229600" cy="64008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640080" y="1417319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IdCard" descr="FaId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536191"/>
            <a:ext cx="219456" cy="21945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0160" y="1371600"/>
            <a:ext cx="7223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Osoby rozpoczynające studia będą mogły korzystać z mLegitymacji po złożeniu ślubowania. Jest ona bezpłatna.</a:t>
            </a:r>
          </a:p>
          <a:p>
            <a:r>
              <a:rPr lang="en-GB" sz="950" b="0" i="1" u="none">
                <a:solidFill>
                  <a:srgbClr val="4F6A8F"/>
                </a:solidFill>
              </a:rPr>
              <a:t>New students can use the mLegitymacja (mobile student ID) after taking the student oath. It is free of charge.</a:t>
            </a:r>
          </a:p>
          <a:p>
            <a:r>
              <a:rPr lang="de-DE" sz="950" b="0" i="1" u="none">
                <a:solidFill>
                  <a:srgbClr val="4F6A8F"/>
                </a:solidFill>
              </a:rPr>
              <a:t>Studienanfänger können nach dem Gelöbnis die mLegitymacja (digitaler Studierendenausweis) nutzen. Sie ist kostenlos.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57200" y="2011680"/>
            <a:ext cx="8229600" cy="86868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Icon circle"/>
          <p:cNvSpPr/>
          <p:nvPr/>
        </p:nvSpPr>
        <p:spPr>
          <a:xfrm>
            <a:off x="640080" y="21488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Icon FaMobileAlt" descr="FaMobil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267712"/>
            <a:ext cx="219456" cy="21945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80160" y="2103120"/>
            <a:ext cx="72237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Zamówienie mLegitymacji studenckiej możliwe jest za pośrednictwem </a:t>
            </a:r>
            <a:r>
              <a:rPr lang="pl-PL" sz="1100" b="0" i="0" u="sng">
                <a:solidFill>
                  <a:srgbClr val="0050AA"/>
                </a:solidFill>
                <a:hlinkClick r:id="rId4"/>
              </a:rPr>
              <a:t>aplikacji Mobilny USOS (Mobilny USOS 2.0)</a:t>
            </a:r>
            <a:r>
              <a:rPr lang="pl-PL" sz="1100" b="0" i="0" u="none">
                <a:solidFill>
                  <a:srgbClr val="1B2A41"/>
                </a:solidFill>
              </a:rPr>
              <a:t> lub na </a:t>
            </a:r>
            <a:r>
              <a:rPr lang="pl-PL" sz="1100" b="0" i="0" u="sng">
                <a:solidFill>
                  <a:srgbClr val="0050AA"/>
                </a:solidFill>
                <a:hlinkClick r:id="rId5"/>
              </a:rPr>
              <a:t>stronie USOSweb</a:t>
            </a:r>
            <a:r>
              <a:rPr lang="pl-PL" sz="1100" b="0" i="0" u="none">
                <a:solidFill>
                  <a:srgbClr val="1B2A41"/>
                </a:solidFill>
              </a:rPr>
              <a:t>. Służy do tego specjalny moduł o nazwie mLegitymacja.</a:t>
            </a:r>
          </a:p>
          <a:p>
            <a:r>
              <a:rPr lang="en-GB" sz="950" b="0" i="1" u="none">
                <a:solidFill>
                  <a:srgbClr val="4F6A8F"/>
                </a:solidFill>
              </a:rPr>
              <a:t>Order it in the Mobilny USOS app (Mobilny USOS 2.0) or on the USOSweb website, using the special mLegitymacja module.</a:t>
            </a:r>
          </a:p>
          <a:p>
            <a:r>
              <a:rPr lang="de-DE" sz="950" b="0" i="1" u="none">
                <a:solidFill>
                  <a:srgbClr val="4F6A8F"/>
                </a:solidFill>
              </a:rPr>
              <a:t>Bestellung in der App Mobilny USOS (Mobilny USOS 2.0) oder auf der Webseite USOSweb – über das spezielle Modul mLegitymacja.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2971800"/>
            <a:ext cx="8229600" cy="13716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con circle"/>
          <p:cNvSpPr/>
          <p:nvPr/>
        </p:nvSpPr>
        <p:spPr>
          <a:xfrm>
            <a:off x="640080" y="310896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con FaFileSignature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52" y="3227832"/>
            <a:ext cx="219456" cy="21945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80160" y="3063240"/>
            <a:ext cx="722376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Osoby, którym nie nadano numeru PESEL, oraz osoby, które chcą posiadać równocześnie tradycyjne, plastikowe karty procesowe – Elektroniczna Legitymacja Studencka (ELS), będą mogły je otrzymać na </a:t>
            </a:r>
            <a:r>
              <a:rPr lang="pl-PL" sz="1100" b="0" i="0" u="sng">
                <a:solidFill>
                  <a:srgbClr val="0050AA"/>
                </a:solidFill>
                <a:hlinkClick r:id="rId7"/>
              </a:rPr>
              <a:t>wniosek</a:t>
            </a:r>
            <a:r>
              <a:rPr lang="pl-PL" sz="1100" b="0" i="0" u="none">
                <a:solidFill>
                  <a:srgbClr val="1B2A41"/>
                </a:solidFill>
              </a:rPr>
              <a:t>. Taki wniosek można złożyć we właściwym dla wybranego kierunku Dziekanacie.</a:t>
            </a:r>
          </a:p>
          <a:p>
            <a:r>
              <a:rPr lang="en-GB" sz="950" b="0" i="1" u="none">
                <a:solidFill>
                  <a:srgbClr val="4F6A8F"/>
                </a:solidFill>
              </a:rPr>
              <a:t>Students without a PESEL number, and anyone who also wants a traditional plastic chip card – the Electronic Student ID (ELS) – can get one on application, submitted to the Dean's Office for their programme.</a:t>
            </a:r>
          </a:p>
          <a:p>
            <a:r>
              <a:rPr lang="de-DE" sz="950" b="0" i="1" u="none">
                <a:solidFill>
                  <a:srgbClr val="4F6A8F"/>
                </a:solidFill>
              </a:rPr>
              <a:t>Wer keine PESEL-Nummer hat oder zusätzlich den klassischen Plastikausweis mit Chip (Elektronischer Studierendenausweis, ELS) möchte, erhält ihn auf Antrag beim zuständigen Dekanat des Studiengangs.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Plan zajęć i organizacja roku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Timetable and academic calendar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Stundenplan und akademischer Kalender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508760"/>
            <a:ext cx="502920" cy="50292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28" y="1644548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148840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Rozkład zajęć</a:t>
            </a:r>
            <a:endParaRPr lang="en-US" sz="16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Timetable</a:t>
            </a:r>
            <a:endParaRPr lang="en-US" sz="16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Stundenplan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788920"/>
            <a:ext cx="3337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2A41"/>
                </a:solidFill>
              </a:rPr>
              <a:t>Zajęcia dydaktyczne odbywają się zgodnie z rozkładem zajęć na semestr </a:t>
            </a:r>
            <a:r>
              <a:rPr lang="en-US" sz="1200" dirty="0" err="1">
                <a:solidFill>
                  <a:srgbClr val="1B2A41"/>
                </a:solidFill>
              </a:rPr>
              <a:t>zimowy</a:t>
            </a:r>
            <a:r>
              <a:rPr lang="en-US" sz="1200" dirty="0">
                <a:solidFill>
                  <a:srgbClr val="1B2A41"/>
                </a:solidFill>
              </a:rPr>
              <a:t> 202</a:t>
            </a:r>
            <a:r>
              <a:rPr lang="pl-PL" sz="1200" dirty="0">
                <a:solidFill>
                  <a:srgbClr val="1B2A41"/>
                </a:solidFill>
              </a:rPr>
              <a:t>6</a:t>
            </a:r>
            <a:r>
              <a:rPr lang="en-US" sz="1200" dirty="0">
                <a:solidFill>
                  <a:srgbClr val="1B2A41"/>
                </a:solidFill>
              </a:rPr>
              <a:t>/2</a:t>
            </a:r>
            <a:r>
              <a:rPr lang="pl-PL" sz="1200" dirty="0">
                <a:solidFill>
                  <a:srgbClr val="1B2A41"/>
                </a:solidFill>
              </a:rPr>
              <a:t>7</a:t>
            </a:r>
            <a:r>
              <a:rPr lang="en-US" sz="1200" dirty="0">
                <a:solidFill>
                  <a:srgbClr val="1B2A41"/>
                </a:solidFill>
              </a:rPr>
              <a:t>, do pobrania na stronie Wydziału Humanistycznego:</a:t>
            </a:r>
            <a:endParaRPr lang="en-US" sz="120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Classes follow the 2026/27 winter semester timetable, available on the Faculty of Humanities website.</a:t>
            </a:r>
            <a:endParaRPr lang="en-US" sz="120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Der Unterricht folgt dem Stundenplan für das Wintersemester 2026/27, abrufbar auf der Webseite der Humanistischen Fakultät.</a:t>
            </a:r>
            <a:endParaRPr lang="en-US" sz="1200" dirty="0"/>
          </a:p>
          <a:p>
            <a:pPr marL="0" indent="0">
              <a:buNone/>
            </a:pPr>
            <a:r>
              <a:rPr lang="en-US" sz="500" dirty="0">
                <a:solidFill>
                  <a:srgbClr val="1B2A41"/>
                </a:solidFill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human.umk.pl/student/plany-zajec-i-lektoraty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70916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029200" y="1508760"/>
            <a:ext cx="502920" cy="50292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988" y="1644548"/>
            <a:ext cx="231343" cy="23134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29200" y="2148840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575"/>
                </a:solidFill>
              </a:rPr>
              <a:t>Organizacja roku akademickiego</a:t>
            </a:r>
            <a:endParaRPr lang="en-US" sz="16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Academic year calendar</a:t>
            </a:r>
            <a:endParaRPr lang="en-US" sz="16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Organisation des akademischen Jahres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029200" y="2788920"/>
            <a:ext cx="3337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2A41"/>
                </a:solidFill>
              </a:rPr>
              <a:t>Terminy semestrów, sesji egzaminacyjnych i przerw:</a:t>
            </a:r>
            <a:endParaRPr lang="en-US" sz="1200" dirty="0"/>
          </a:p>
          <a:p>
            <a:pPr marL="0" indent="0">
              <a:buNone/>
            </a:pPr>
            <a:r>
              <a:rPr lang="en-US" sz="1000" i="1" dirty="0">
                <a:solidFill>
                  <a:srgbClr val="4F6A8F"/>
                </a:solidFill>
              </a:rPr>
              <a:t>Semester, exam session and break dates:</a:t>
            </a:r>
            <a:endParaRPr lang="en-US" sz="1200" dirty="0"/>
          </a:p>
          <a:p>
            <a:pPr marL="0" indent="0">
              <a:buNone/>
            </a:pPr>
            <a:r>
              <a:rPr lang="de-DE" sz="1000" i="1" dirty="0">
                <a:solidFill>
                  <a:srgbClr val="4F6A8F"/>
                </a:solidFill>
              </a:rPr>
              <a:t>Termine der Semester, Prüfungszeiten und Ferien:</a:t>
            </a:r>
            <a:endParaRPr lang="en-US" sz="1200" dirty="0"/>
          </a:p>
          <a:p>
            <a:pPr marL="0" indent="0">
              <a:buNone/>
            </a:pPr>
            <a:r>
              <a:rPr lang="en-US" sz="500" dirty="0">
                <a:solidFill>
                  <a:srgbClr val="1B2A41"/>
                </a:solidFill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pl-PL" sz="1200" u="sng" dirty="0">
                <a:solidFill>
                  <a:srgbClr val="0050AA"/>
                </a:solidFill>
                <a:hlinkClick r:id="rId6"/>
              </a:rPr>
              <a:t>Zarządzenie nr 84/2026 (PDF)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Regulamin i plan studiów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Study regulations and study plan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Studienordnung und Studienplan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777240" y="150876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BalanceScale" descr="FaBalance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99" y="1639519"/>
            <a:ext cx="241401" cy="2414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77240" y="2148840"/>
            <a:ext cx="33375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600" b="1" i="0" u="none">
                <a:solidFill>
                  <a:srgbClr val="003575"/>
                </a:solidFill>
              </a:rPr>
              <a:t>Regulamin studiów</a:t>
            </a:r>
          </a:p>
          <a:p>
            <a:r>
              <a:rPr lang="en-GB" sz="1100" b="1" i="1" u="none">
                <a:solidFill>
                  <a:srgbClr val="4F6A8F"/>
                </a:solidFill>
              </a:rPr>
              <a:t>Study regulations  ·  Studienordnung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2788920"/>
            <a:ext cx="3337560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Zasady studiowania obowiązujące wszystkich studentów UMK.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The rules of study that apply to all NCU students.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Die Studienregeln für alle Studierenden der UMK.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200" b="0" i="0" u="sng">
                <a:solidFill>
                  <a:srgbClr val="0050AA"/>
                </a:solidFill>
                <a:hlinkClick r:id="rId3"/>
              </a:rPr>
              <a:t>umk.pl/studenci/regulamin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0916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Icon circle"/>
          <p:cNvSpPr/>
          <p:nvPr/>
        </p:nvSpPr>
        <p:spPr>
          <a:xfrm>
            <a:off x="5029200" y="150876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Icon FaListAlt" descr="FaListA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959" y="1639519"/>
            <a:ext cx="241401" cy="24140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0" y="2148840"/>
            <a:ext cx="33375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600" b="1" i="0" u="none">
                <a:solidFill>
                  <a:srgbClr val="003575"/>
                </a:solidFill>
              </a:rPr>
              <a:t>Plan studiów</a:t>
            </a:r>
          </a:p>
          <a:p>
            <a:r>
              <a:rPr lang="en-GB" sz="1100" b="1" i="1" u="none">
                <a:solidFill>
                  <a:srgbClr val="4F6A8F"/>
                </a:solidFill>
              </a:rPr>
              <a:t>Study plan  ·  Studienplan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0" y="2788920"/>
            <a:ext cx="3337560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Bardzo ważny dokument: wszystko, co trzeba zaliczyć w danym roku akademickim.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A key document: everything you must pass in a given academic year.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Ein zentrales Dokument: alles, was Sie im jeweiligen Studienjahr bestehen müssen.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LS: </a:t>
            </a:r>
            <a:r>
              <a:rPr lang="pl-PL" sz="1100" b="0" i="0" u="sng">
                <a:solidFill>
                  <a:srgbClr val="0050AA"/>
                </a:solidFill>
                <a:hlinkClick r:id="rId5"/>
              </a:rPr>
              <a:t>program studiów – lingwistyka stosowana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FG: </a:t>
            </a:r>
            <a:r>
              <a:rPr lang="pl-PL" sz="1100" b="0" i="0" u="sng">
                <a:solidFill>
                  <a:srgbClr val="0050AA"/>
                </a:solidFill>
                <a:hlinkClick r:id="rId6"/>
              </a:rPr>
              <a:t>program studiów – filologia germańska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Kwalifikacje nauczycielskie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Teaching qualifications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Lehramtsqualifikation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103120" cy="210312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10312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200400" y="1280160"/>
            <a:ext cx="5486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Osoby zainteresowane nabyciem kwalifikacji nauczycielskich (w toku pięcioletniego kursu obejmującego studia pierwszego i drugiego stopnia na jednym kierunku) deklarują to jak najszybciej:</a:t>
            </a:r>
            <a:endParaRPr lang="en-US" sz="14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If you want to gain teaching qualifications (a five-year path covering BA and MA studies in the same field), declare it as soon as possible:</a:t>
            </a:r>
            <a:endParaRPr lang="en-US" sz="14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Wer die Lehramtsqualifikation erwerben möchte (fünfjähriger Weg aus Bachelor- und Masterstudium im selben Fach), meldet dies so bald wie möglich an: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00400" y="2697480"/>
            <a:ext cx="5486400" cy="594360"/>
          </a:xfrm>
          <a:prstGeom prst="roundRect">
            <a:avLst>
              <a:gd name="adj" fmla="val 12308"/>
            </a:avLst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2843784"/>
            <a:ext cx="301752" cy="30175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977640" y="269748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u="sng" dirty="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monikat@umk.pl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3200400" y="34747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80"/>
                </a:solidFill>
              </a:rPr>
              <a:t>Zadeklarowanie się pociąga za sobą uczestnictwo w zajęciach przewidzianych dla przyszłych nauczycieli (patrz następny slajd).</a:t>
            </a:r>
            <a:endParaRPr lang="en-US" sz="13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If you declare, you will attend the classes for future teachers (see the next slide).</a:t>
            </a:r>
            <a:endParaRPr lang="en-US" sz="13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Mit der Anmeldung belegen Sie die Lehrveranstaltungen für angehende Lehrkräfte (siehe nächste Folie).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26" name="Audience FG"/>
          <p:cNvSpPr/>
          <p:nvPr/>
        </p:nvSpPr>
        <p:spPr>
          <a:xfrm>
            <a:off x="676656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Grupy i moduły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Groups and modules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Gruppen und Module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0"/>
                </a:solidFill>
              </a:rPr>
              <a:t>Zajęcia w planie studiów (patrz tabela na następnym slajdzie) podzielone są na grupy i moduły.</a:t>
            </a:r>
            <a:endParaRPr lang="en-US" sz="14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Courses in the study plan (see the table on the next slide) are divided into groups and modules.</a:t>
            </a:r>
            <a:endParaRPr lang="en-US" sz="14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Die Lehrveranstaltungen im Studienplan (siehe Tabelle auf der nächsten Folie) sind in Gruppen und Module unterteilt.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3977640" cy="260604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77240" y="2103120"/>
            <a:ext cx="777240" cy="77724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21031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3575"/>
                </a:solidFill>
              </a:rPr>
              <a:t>Grupa I</a:t>
            </a:r>
            <a:endParaRPr lang="en-US" sz="18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Group I</a:t>
            </a:r>
            <a:endParaRPr lang="en-US" sz="18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Gruppe I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08960"/>
            <a:ext cx="3337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Przedmioty realizują </a:t>
            </a:r>
            <a:r>
              <a:rPr lang="en-US" sz="1400" dirty="0" err="1">
                <a:solidFill>
                  <a:srgbClr val="1B2A41"/>
                </a:solidFill>
              </a:rPr>
              <a:t>wszyscy</a:t>
            </a:r>
            <a:r>
              <a:rPr lang="en-US" sz="1400" dirty="0">
                <a:solidFill>
                  <a:srgbClr val="1B2A41"/>
                </a:solidFill>
              </a:rPr>
              <a:t> </a:t>
            </a:r>
            <a:r>
              <a:rPr lang="en-US" sz="1400" dirty="0" err="1">
                <a:solidFill>
                  <a:srgbClr val="1B2A41"/>
                </a:solidFill>
              </a:rPr>
              <a:t>studenci</a:t>
            </a:r>
            <a:r>
              <a:rPr lang="pl-PL" sz="1400" dirty="0">
                <a:solidFill>
                  <a:srgbClr val="1B2A41"/>
                </a:solidFill>
              </a:rPr>
              <a:t> </a:t>
            </a:r>
            <a:r>
              <a:rPr lang="pl-PL" sz="1400" dirty="0" err="1">
                <a:solidFill>
                  <a:srgbClr val="1B2A41"/>
                </a:solidFill>
              </a:rPr>
              <a:t>filologii</a:t>
            </a:r>
            <a:r>
              <a:rPr lang="pl-PL" sz="1400" dirty="0">
                <a:solidFill>
                  <a:srgbClr val="1B2A41"/>
                </a:solidFill>
              </a:rPr>
              <a:t> germańskiej</a:t>
            </a:r>
            <a:r>
              <a:rPr lang="en-US" sz="1400" dirty="0">
                <a:solidFill>
                  <a:srgbClr val="1B2A41"/>
                </a:solidFill>
              </a:rPr>
              <a:t>.</a:t>
            </a:r>
            <a:endParaRPr lang="en-US" sz="14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Courses taken by all students</a:t>
            </a:r>
            <a:r>
              <a:rPr lang="pl-PL" sz="1100" i="1" dirty="0">
                <a:solidFill>
                  <a:srgbClr val="4F6A8F"/>
                </a:solidFill>
              </a:rPr>
              <a:t> of German </a:t>
            </a:r>
            <a:r>
              <a:rPr lang="pl-PL" sz="1100" i="1" dirty="0" err="1">
                <a:solidFill>
                  <a:srgbClr val="4F6A8F"/>
                </a:solidFill>
              </a:rPr>
              <a:t>Philology</a:t>
            </a:r>
            <a:r>
              <a:rPr lang="en-US" sz="1100" i="1" dirty="0">
                <a:solidFill>
                  <a:srgbClr val="4F6A8F"/>
                </a:solidFill>
              </a:rPr>
              <a:t>.</a:t>
            </a:r>
            <a:endParaRPr lang="en-US" sz="14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Diese Lehrveranstaltungen belegen alle Studierenden</a:t>
            </a:r>
            <a:r>
              <a:rPr lang="pl-PL" sz="1100" i="1" dirty="0">
                <a:solidFill>
                  <a:srgbClr val="4F6A8F"/>
                </a:solidFill>
              </a:rPr>
              <a:t> der </a:t>
            </a:r>
            <a:r>
              <a:rPr lang="pl-PL" sz="1100" i="1" dirty="0" err="1">
                <a:solidFill>
                  <a:srgbClr val="4F6A8F"/>
                </a:solidFill>
              </a:rPr>
              <a:t>Germanistik</a:t>
            </a:r>
            <a:r>
              <a:rPr lang="de-DE" sz="1100" i="1" dirty="0">
                <a:solidFill>
                  <a:srgbClr val="4F6A8F"/>
                </a:solidFill>
              </a:rPr>
              <a:t>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09160" y="1874520"/>
            <a:ext cx="3977640" cy="260604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5029200" y="2103120"/>
            <a:ext cx="777240" cy="7772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502920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3575"/>
                </a:solidFill>
              </a:rPr>
              <a:t>III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5989320" y="21031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3575"/>
                </a:solidFill>
              </a:rPr>
              <a:t>Grupa III</a:t>
            </a:r>
            <a:endParaRPr lang="en-US" sz="1800" dirty="0"/>
          </a:p>
          <a:p>
            <a:pPr marL="0" indent="0">
              <a:buNone/>
            </a:pPr>
            <a:r>
              <a:rPr lang="en-US" sz="1100" b="1" i="1" dirty="0">
                <a:solidFill>
                  <a:srgbClr val="4F6A8F"/>
                </a:solidFill>
              </a:rPr>
              <a:t>Group III</a:t>
            </a:r>
            <a:endParaRPr lang="en-US" sz="1800" dirty="0"/>
          </a:p>
          <a:p>
            <a:pPr marL="0" indent="0">
              <a:buNone/>
            </a:pPr>
            <a:r>
              <a:rPr lang="de-DE" sz="1100" b="1" i="1" dirty="0">
                <a:solidFill>
                  <a:srgbClr val="4F6A8F"/>
                </a:solidFill>
              </a:rPr>
              <a:t>Gruppe III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3108960"/>
            <a:ext cx="3337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Przedmioty wybierane są zgodnie z wybranym modułem: specjalność ogólna lub nauczycielska.</a:t>
            </a:r>
            <a:endParaRPr lang="en-US" sz="14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Courses chosen according to your module: general or teaching specialisation.</a:t>
            </a:r>
            <a:endParaRPr lang="en-US" sz="14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Die Wahl richtet sich nach dem Modul: allgemeine Spezialisierung oder Lehramt.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6" name="Audience FG"/>
          <p:cNvSpPr/>
          <p:nvPr/>
        </p:nvSpPr>
        <p:spPr>
          <a:xfrm>
            <a:off x="676656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Plan studiów – I </a:t>
            </a:r>
            <a:r>
              <a:rPr lang="en-US" sz="2600" b="1" dirty="0" err="1">
                <a:solidFill>
                  <a:srgbClr val="0050AA"/>
                </a:solidFill>
              </a:rPr>
              <a:t>rok</a:t>
            </a:r>
            <a:r>
              <a:rPr lang="pl-PL" sz="2600" b="1" dirty="0">
                <a:solidFill>
                  <a:srgbClr val="0050AA"/>
                </a:solidFill>
              </a:rPr>
              <a:t> filologii germańskiej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Study plan – Year 1</a:t>
            </a:r>
            <a:r>
              <a:rPr lang="pl-PL" sz="1200" i="1" dirty="0">
                <a:solidFill>
                  <a:srgbClr val="4F6A8F"/>
                </a:solidFill>
              </a:rPr>
              <a:t> German </a:t>
            </a:r>
            <a:r>
              <a:rPr lang="pl-PL" sz="1200" i="1" dirty="0" err="1">
                <a:solidFill>
                  <a:srgbClr val="4F6A8F"/>
                </a:solidFill>
              </a:rPr>
              <a:t>Philology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Studienplan – 1. Studienjahr</a:t>
            </a:r>
            <a:r>
              <a:rPr lang="pl-PL" sz="1200" i="1" dirty="0">
                <a:solidFill>
                  <a:srgbClr val="4F6A8F"/>
                </a:solidFill>
              </a:rPr>
              <a:t> der </a:t>
            </a:r>
            <a:r>
              <a:rPr lang="pl-PL" sz="1200" i="1" dirty="0" err="1">
                <a:solidFill>
                  <a:srgbClr val="4F6A8F"/>
                </a:solidFill>
              </a:rPr>
              <a:t>Germanistik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631290" y="1188720"/>
            <a:ext cx="3881421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  <a:effectLst>
            <a:outerShdw blurRad="1016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" name="Image 0" descr="un/ppt/media/imag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310" y="1234440"/>
            <a:ext cx="3749381" cy="33832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26" name="Audience FG"/>
          <p:cNvSpPr/>
          <p:nvPr/>
        </p:nvSpPr>
        <p:spPr>
          <a:xfrm>
            <a:off x="676656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Konsultacje, sylabusy, zaliczenia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Office hours, syllabuses and assessment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Sprechstunden, Syllabi und Prüfungen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Icon circle"/>
          <p:cNvSpPr/>
          <p:nvPr/>
        </p:nvSpPr>
        <p:spPr>
          <a:xfrm>
            <a:off x="457200" y="1325880"/>
            <a:ext cx="548640" cy="54864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Clock" descr="FaC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46" y="1468526"/>
            <a:ext cx="263347" cy="26334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188720" y="1307592"/>
            <a:ext cx="3291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1" i="0" u="none">
                <a:solidFill>
                  <a:srgbClr val="1B2A41"/>
                </a:solidFill>
              </a:rPr>
              <a:t>Konsultacje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Office hours  ·  Sprechstunden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Terminy są na stronach kierunków; konsultacje odbywają się stacjonarnie lub zdalnie.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Times are on the programme pages; on site or online.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Termine auf den Seiten der Studiengänge; vor Ort oder online.</a:t>
            </a:r>
          </a:p>
        </p:txBody>
      </p:sp>
      <p:sp>
        <p:nvSpPr>
          <p:cNvPr id="31" name="Icon circle"/>
          <p:cNvSpPr/>
          <p:nvPr/>
        </p:nvSpPr>
        <p:spPr>
          <a:xfrm>
            <a:off x="457200" y="2926080"/>
            <a:ext cx="548640" cy="54864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Icon FaFileAlt" descr="FaFil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" y="3068726"/>
            <a:ext cx="263347" cy="26334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188720" y="2907792"/>
            <a:ext cx="32918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1" i="0" u="none">
                <a:solidFill>
                  <a:srgbClr val="1B2A41"/>
                </a:solidFill>
              </a:rPr>
              <a:t>Sylabus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Syllabus  ·  Syllabus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Każdy przedmiot ma sylabus w USOS: tematy, zasady udziału, limit nieobecności i warunki zaliczenia.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Each course has a USOS syllabus: topics, attendance, absence limit, assessment.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Jeder Kurs hat einen Syllabus in USOS: Themen, Teilnahme, Fehlzeiten, Prüfung.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754880" y="1280160"/>
            <a:ext cx="3931920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029200" y="1463040"/>
            <a:ext cx="342900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FORMY ZALICZENIA  ·  ASSESSMENT  ·  PRÜFUNGSFORMEN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Egzamin </a:t>
            </a:r>
            <a:r>
              <a:rPr lang="pl-PL" sz="1100" b="0" i="0" u="none">
                <a:solidFill>
                  <a:srgbClr val="1B2A41"/>
                </a:solidFill>
              </a:rPr>
              <a:t>– w sesji po zakończeniu zajęć. Jeden termin, obecność obowiązkowa. Usprawiedliwienie lub zmiana terminu tylko za zgodą prodziekan ds. studenckich.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Exam – in the exam session; one date, attendance compulsory; changes only with the Vice-Dean's consent.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Prüfung – in der Prüfungszeit; ein Termin, Anwesenheitspflicht; Änderungen nur mit Zustimmung der Prodekanin.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Zaliczenie z oceną </a:t>
            </a:r>
            <a:r>
              <a:rPr lang="pl-PL" sz="1100" b="0" i="0" u="none">
                <a:solidFill>
                  <a:srgbClr val="1B2A41"/>
                </a:solidFill>
              </a:rPr>
              <a:t>– w trakcie zajęć, według zasad prowadzącego.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Graded credit – during the semester, on the lecturer's terms.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Benotete Leistung – im Semester, nach den Regeln der Lehrenden.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Praktyczna nauka języka (PNJ)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Practical language course (PNJ)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Praktischer Sprachunterricht (PNJ)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4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con circle"/>
          <p:cNvSpPr/>
          <p:nvPr/>
        </p:nvSpPr>
        <p:spPr>
          <a:xfrm>
            <a:off x="777240" y="150876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Exclamation" descr="FaExclam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99" y="1639519"/>
            <a:ext cx="241401" cy="24140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77240" y="2148840"/>
            <a:ext cx="3383280" cy="2240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FFCD00"/>
                </a:solidFill>
              </a:rPr>
              <a:t>NAJWAŻNIEJSZY PRZEDMIOT  ·  KEY COURSE  ·  KERNFACH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200" b="0" i="0" u="none">
                <a:solidFill>
                  <a:srgbClr val="FFFFFF"/>
                </a:solidFill>
              </a:rPr>
              <a:t>Zaliczenie PNJ w semestrze zimowym jest warunkiem przejścia na semestr letni. Brak zaliczenia oznacza powtarzanie całego roku.</a:t>
            </a:r>
          </a:p>
          <a:p>
            <a:r>
              <a:rPr lang="en-GB" sz="1000" b="0" i="1" u="none">
                <a:solidFill>
                  <a:srgbClr val="DCE6F5"/>
                </a:solidFill>
              </a:rPr>
              <a:t>You must pass PNJ in the winter semester to continue to the summer semester; failing means repeating the whole year.</a:t>
            </a:r>
          </a:p>
          <a:p>
            <a:r>
              <a:rPr lang="de-DE" sz="1000" b="0" i="1" u="none">
                <a:solidFill>
                  <a:srgbClr val="DCE6F5"/>
                </a:solidFill>
              </a:rPr>
              <a:t>PNJ muss im Wintersemester bestanden werden, sonst ist das ganze Jahr zu wiederholen.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54880" y="1280160"/>
            <a:ext cx="393192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PNJ W / F / N / R / H / Cz / A – język włoski, francuski, niemiecki, rosyjski, hiszpański, czeski, albański.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Italian, French, German, Russian, Spanish, Czech, Albanian.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Warunki zaliczenia i poprawy ustala każdy prowadzący. Części PNJ są podane w planie studiów i planie zajęć.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Each teacher sets the pass and resit rules; the parts of PNJ are listed in the study plan and timetable.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Bestehens- und Wiederholungsregeln legen die Lehrenden fest; die Teilbereiche stehen im Studien- und Stundenplan.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754880" y="3291840"/>
            <a:ext cx="3931920" cy="11887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983480" y="3401568"/>
            <a:ext cx="35661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NA PRZYKŁAD  ·  FOR EXAMPLE  ·  ZUM BEISPIEL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PNJW: </a:t>
            </a:r>
            <a:r>
              <a:rPr lang="pl-PL" sz="1100" b="0" i="0" u="none">
                <a:solidFill>
                  <a:srgbClr val="1B2A41"/>
                </a:solidFill>
              </a:rPr>
              <a:t>gramatyka, konwersacje, słuchanie, leksyka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grammar, conversation, listening, vocabulary</a:t>
            </a:r>
          </a:p>
          <a:p>
            <a:r>
              <a:rPr lang="pl-PL" sz="1100" b="1" i="0" u="none">
                <a:solidFill>
                  <a:srgbClr val="1B2A41"/>
                </a:solidFill>
              </a:rPr>
              <a:t>PNJH: </a:t>
            </a:r>
            <a:r>
              <a:rPr lang="pl-PL" sz="1100" b="0" i="0" u="none">
                <a:solidFill>
                  <a:srgbClr val="1B2A41"/>
                </a:solidFill>
              </a:rPr>
              <a:t>gramatyka, konwersacje, słuchanie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Grammatik, Konversation, Hörverstehen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-548640"/>
            <a:ext cx="4754880" cy="475488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95160" y="685800"/>
            <a:ext cx="2286000" cy="22860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89320" y="3337560"/>
            <a:ext cx="457200" cy="457200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995160" y="685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3575"/>
                </a:solidFill>
              </a:rPr>
              <a:t>03</a:t>
            </a:r>
            <a:endParaRPr lang="en-US" sz="60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Kontakty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108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BFD3EE"/>
                </a:solidFill>
              </a:rPr>
              <a:t>Contacts</a:t>
            </a:r>
            <a:endParaRPr lang="en-US" sz="1800" dirty="0"/>
          </a:p>
          <a:p>
            <a:pPr marL="0" indent="0">
              <a:buNone/>
            </a:pPr>
            <a:r>
              <a:rPr lang="de-DE" sz="1800" i="1" dirty="0">
                <a:solidFill>
                  <a:srgbClr val="BFD3EE"/>
                </a:solidFill>
              </a:rPr>
              <a:t>Kontakte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9BCD8"/>
                </a:solidFill>
              </a:rPr>
              <a:t>Spotkanie z opiekunem I roku s1 / Meeting with the first-year tutor / Treffen mit der Jahrgangsbetreuerin  ·  5 października 2026 / 5 October 2026 / 5. Oktober 2026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Kontakty – filologia germańska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Contacts – German Philology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Kontakte – Germanistik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508760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1632204"/>
            <a:ext cx="210312" cy="2103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2011680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050AA"/>
                </a:solidFill>
              </a:rPr>
              <a:t>SPRAWY DYDAKTYCZNE I STUDENCKIE</a:t>
            </a:r>
            <a:endParaRPr lang="en-US" sz="1050" dirty="0"/>
          </a:p>
          <a:p>
            <a:pPr marL="0" indent="0">
              <a:buNone/>
            </a:pPr>
            <a:r>
              <a:rPr lang="en-US" sz="1050" b="1" i="1" dirty="0">
                <a:solidFill>
                  <a:srgbClr val="4F6A8F"/>
                </a:solidFill>
              </a:rPr>
              <a:t>Teaching and student affairs</a:t>
            </a:r>
            <a:endParaRPr lang="en-US" sz="1050" dirty="0"/>
          </a:p>
          <a:p>
            <a:pPr marL="0" indent="0">
              <a:buNone/>
            </a:pPr>
            <a:r>
              <a:rPr lang="de-DE" sz="1050" b="1" i="1" dirty="0">
                <a:solidFill>
                  <a:srgbClr val="4F6A8F"/>
                </a:solidFill>
              </a:rPr>
              <a:t>Lehre und studentische Angelegenheiten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74320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575"/>
                </a:solidFill>
              </a:rPr>
              <a:t>dr hab. Monika Tokarzewska, prof. UMK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127248"/>
            <a:ext cx="3429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20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monikat@umk.pl</a:t>
            </a:r>
            <a:endParaRPr lang="en-US" sz="1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B2A41"/>
                </a:solidFill>
              </a:rPr>
              <a:t>pokój C 3.08 w Collegium Humanisticum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3575"/>
                </a:solidFill>
              </a:rPr>
              <a:t>Konsultacje – semestr zimowy 2026/2027:</a:t>
            </a:r>
            <a:endParaRPr lang="en-US" sz="1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i="1" dirty="0">
                <a:solidFill>
                  <a:srgbClr val="4F6A8F"/>
                </a:solidFill>
              </a:rPr>
              <a:t>Office hours – winter semester  ·  Sprechstunden – Wintersemester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100" dirty="0">
                <a:solidFill>
                  <a:srgbClr val="1B2A41"/>
                </a:solidFill>
              </a:rPr>
              <a:t>czwartki 15:00–16:00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000" i="1" dirty="0">
                <a:solidFill>
                  <a:srgbClr val="4F6A8F"/>
                </a:solidFill>
              </a:rPr>
              <a:t>Thursdays 3:00–4:00 pm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de-DE" sz="1000" i="1" dirty="0">
                <a:solidFill>
                  <a:srgbClr val="4F6A8F"/>
                </a:solidFill>
              </a:rPr>
              <a:t>donnerstags 15:00–16:00 Uhr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83480" y="1508760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924" y="163220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983480" y="2011680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050AA"/>
                </a:solidFill>
              </a:rPr>
              <a:t>OPIEKUN I ROKU S1</a:t>
            </a:r>
            <a:endParaRPr lang="en-US" sz="1050" dirty="0"/>
          </a:p>
          <a:p>
            <a:pPr marL="0" indent="0">
              <a:buNone/>
            </a:pPr>
            <a:r>
              <a:rPr lang="en-US" sz="1050" b="1" i="1" dirty="0">
                <a:solidFill>
                  <a:srgbClr val="4F6A8F"/>
                </a:solidFill>
              </a:rPr>
              <a:t>First-year tutor (BA)</a:t>
            </a:r>
            <a:endParaRPr lang="en-US" sz="1050" dirty="0"/>
          </a:p>
          <a:p>
            <a:pPr marL="0" indent="0">
              <a:buNone/>
            </a:pPr>
            <a:r>
              <a:rPr lang="de-DE" sz="1050" b="1" i="1" dirty="0">
                <a:solidFill>
                  <a:srgbClr val="4F6A8F"/>
                </a:solidFill>
              </a:rPr>
              <a:t>Jahrgangsbetreuerin (1. Studienjahr, BA)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4983480" y="274320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575"/>
                </a:solidFill>
              </a:rPr>
              <a:t>dr Anna Mikołajewska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4983480" y="3127248"/>
            <a:ext cx="3429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200" u="sng" dirty="0">
                <a:solidFill>
                  <a:srgbClr val="0050A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nanett@umk.pl</a:t>
            </a:r>
            <a:endParaRPr lang="en-US" sz="1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B2A41"/>
                </a:solidFill>
              </a:rPr>
              <a:t>pokój C 3.12 w Collegium Humanisticum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3575"/>
                </a:solidFill>
              </a:rPr>
              <a:t>Konsultacje – semestr zimowy 2026/2027:</a:t>
            </a:r>
            <a:endParaRPr lang="en-US" sz="1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i="1" dirty="0">
                <a:solidFill>
                  <a:srgbClr val="4F6A8F"/>
                </a:solidFill>
              </a:rPr>
              <a:t>Office hours – winter semester  ·  Sprechstunden – Wintersemester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100" dirty="0">
                <a:solidFill>
                  <a:srgbClr val="1B2A41"/>
                </a:solidFill>
              </a:rPr>
              <a:t>poniedziałki 14:00–14:45  ·  środy 15:00–15:45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000" i="1" dirty="0">
                <a:solidFill>
                  <a:srgbClr val="4F6A8F"/>
                </a:solidFill>
              </a:rPr>
              <a:t>Mondays 2:00–2:45 pm  ·  Wednesdays 3:00–3:45 pm</a:t>
            </a:r>
            <a:endParaRPr lang="en-US" sz="1200" dirty="0"/>
          </a:p>
          <a:p>
            <a:pPr marL="0" indent="0">
              <a:spcAft>
                <a:spcPts val="0"/>
              </a:spcAft>
              <a:buNone/>
            </a:pPr>
            <a:r>
              <a:rPr lang="de-DE" sz="1000" i="1" dirty="0">
                <a:solidFill>
                  <a:srgbClr val="4F6A8F"/>
                </a:solidFill>
              </a:rPr>
              <a:t>montags 14:00–14:45 Uhr  ·  mittwochs 15:00–15:45 Uhr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  <p:sp>
        <p:nvSpPr>
          <p:cNvPr id="26" name="Audience FG"/>
          <p:cNvSpPr/>
          <p:nvPr/>
        </p:nvSpPr>
        <p:spPr>
          <a:xfrm>
            <a:off x="676656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Kontakty – Wydział Humanistyczny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Contacts – Faculty of Humanities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Kontakte – Humanistische Fakultät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920240" cy="324612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44752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" y="1568196"/>
            <a:ext cx="210312" cy="2103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1993392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050AA"/>
                </a:solidFill>
              </a:rPr>
              <a:t>PRODZIEKAN DS. STUDENCKICH</a:t>
            </a:r>
            <a:endParaRPr lang="en-US" sz="950" dirty="0"/>
          </a:p>
          <a:p>
            <a:pPr marL="0" indent="0">
              <a:buNone/>
            </a:pPr>
            <a:r>
              <a:rPr lang="en-US" sz="900" b="1" i="1" dirty="0">
                <a:solidFill>
                  <a:srgbClr val="4F6A8F"/>
                </a:solidFill>
              </a:rPr>
              <a:t>Vice-Dean for Student Affairs</a:t>
            </a:r>
            <a:endParaRPr lang="en-US" sz="950" dirty="0"/>
          </a:p>
          <a:p>
            <a:pPr marL="0" indent="0">
              <a:buNone/>
            </a:pPr>
            <a:r>
              <a:rPr lang="de-DE" sz="900" b="1" i="1" dirty="0">
                <a:solidFill>
                  <a:srgbClr val="4F6A8F"/>
                </a:solidFill>
              </a:rPr>
              <a:t>Prodekanin für studentische Angelegenheiten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008376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575"/>
                </a:solidFill>
              </a:rPr>
              <a:t>dr hab. Marzenna Cyzman-Eid, prof. UMK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538728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mcyzman@umk.pl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Collegium Maius, pokój 113 lub 115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560320" y="1280160"/>
            <a:ext cx="1920240" cy="324612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788920" y="1444752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363" y="1568196"/>
            <a:ext cx="210312" cy="21031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788920" y="1993392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050AA"/>
                </a:solidFill>
              </a:rPr>
              <a:t>DZIEKANAT – OBSŁUGA STUDENTÓW GERMANISTYKI</a:t>
            </a:r>
            <a:endParaRPr lang="en-US" sz="950" dirty="0"/>
          </a:p>
          <a:p>
            <a:pPr marL="0" indent="0">
              <a:buNone/>
            </a:pPr>
            <a:r>
              <a:rPr lang="en-US" sz="900" b="1" i="1" dirty="0">
                <a:solidFill>
                  <a:srgbClr val="4F6A8F"/>
                </a:solidFill>
              </a:rPr>
              <a:t>Dean's Office – German Philology students</a:t>
            </a:r>
            <a:endParaRPr lang="en-US" sz="950" dirty="0"/>
          </a:p>
          <a:p>
            <a:pPr marL="0" indent="0">
              <a:buNone/>
            </a:pPr>
            <a:r>
              <a:rPr lang="de-DE" sz="900" b="1" i="1" dirty="0">
                <a:solidFill>
                  <a:srgbClr val="4F6A8F"/>
                </a:solidFill>
              </a:rPr>
              <a:t>Dekanat – Studierende der Germanistik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2788920" y="3008376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575"/>
                </a:solidFill>
              </a:rPr>
              <a:t>mgr Lidia Gronowska</a:t>
            </a:r>
            <a:endParaRPr lang="en-US" sz="1150" dirty="0"/>
          </a:p>
        </p:txBody>
      </p:sp>
      <p:sp>
        <p:nvSpPr>
          <p:cNvPr id="15" name="Text 11"/>
          <p:cNvSpPr txBox="1"/>
          <p:nvPr/>
        </p:nvSpPr>
        <p:spPr>
          <a:xfrm>
            <a:off x="2788920" y="3538728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Collegium Maius, pokój 114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tel. +48 56 611-35-18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u="sng" dirty="0">
                <a:solidFill>
                  <a:srgbClr val="0050A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lidiag@umk.pl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950" u="sng" dirty="0">
                <a:solidFill>
                  <a:srgbClr val="0050AA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filologia germańska (I i II st.)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u="sng" dirty="0">
                <a:solidFill>
                  <a:srgbClr val="0050AA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Informacje dziekanatu</a:t>
            </a:r>
            <a:endParaRPr lang="en-US" sz="1050" dirty="0"/>
          </a:p>
        </p:txBody>
      </p:sp>
      <p:sp>
        <p:nvSpPr>
          <p:cNvPr id="30" name="Shape 7 copy"/>
          <p:cNvSpPr/>
          <p:nvPr/>
        </p:nvSpPr>
        <p:spPr>
          <a:xfrm>
            <a:off x="4663440" y="1280160"/>
            <a:ext cx="1920240" cy="324612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31" name="Shape 8 copy"/>
          <p:cNvSpPr/>
          <p:nvPr/>
        </p:nvSpPr>
        <p:spPr>
          <a:xfrm>
            <a:off x="4892040" y="1444752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32" name="Image 1 copy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483" y="1568196"/>
            <a:ext cx="210312" cy="210312"/>
          </a:xfrm>
          <a:prstGeom prst="rect">
            <a:avLst/>
          </a:prstGeom>
        </p:spPr>
      </p:pic>
      <p:sp>
        <p:nvSpPr>
          <p:cNvPr id="33" name="Text 9 copy"/>
          <p:cNvSpPr txBox="1"/>
          <p:nvPr/>
        </p:nvSpPr>
        <p:spPr>
          <a:xfrm>
            <a:off x="4892040" y="1993392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050AA"/>
                </a:solidFill>
              </a:rPr>
              <a:t>DZIEKANAT – OBSŁUGA STUDENTÓW LINGWISTYKI</a:t>
            </a:r>
            <a:endParaRPr lang="en-US" sz="950" dirty="0"/>
          </a:p>
          <a:p>
            <a:pPr marL="0" indent="0">
              <a:buNone/>
            </a:pPr>
            <a:r>
              <a:rPr lang="en-US" sz="900" b="1" i="1" dirty="0">
                <a:solidFill>
                  <a:srgbClr val="4F6A8F"/>
                </a:solidFill>
              </a:rPr>
              <a:t>Dean's Office – Applied Linguistics students</a:t>
            </a:r>
            <a:endParaRPr lang="en-US" sz="950" dirty="0"/>
          </a:p>
          <a:p>
            <a:pPr marL="0" indent="0">
              <a:buNone/>
            </a:pPr>
            <a:r>
              <a:rPr lang="de-DE" sz="900" b="1" i="1" dirty="0">
                <a:solidFill>
                  <a:srgbClr val="4F6A8F"/>
                </a:solidFill>
              </a:rPr>
              <a:t>Dekanat – Studierende der Angewandten Linguistik</a:t>
            </a:r>
            <a:endParaRPr lang="en-US" sz="950" dirty="0"/>
          </a:p>
        </p:txBody>
      </p:sp>
      <p:sp>
        <p:nvSpPr>
          <p:cNvPr id="34" name="Text 10 copy"/>
          <p:cNvSpPr txBox="1"/>
          <p:nvPr/>
        </p:nvSpPr>
        <p:spPr>
          <a:xfrm>
            <a:off x="4892040" y="3008376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575"/>
                </a:solidFill>
              </a:rPr>
              <a:t>mgr Arleta Dobrowolska</a:t>
            </a:r>
            <a:endParaRPr lang="en-US" sz="1150" dirty="0"/>
          </a:p>
        </p:txBody>
      </p:sp>
      <p:sp>
        <p:nvSpPr>
          <p:cNvPr id="35" name="Text 11 copy"/>
          <p:cNvSpPr txBox="1"/>
          <p:nvPr/>
        </p:nvSpPr>
        <p:spPr>
          <a:xfrm>
            <a:off x="4892040" y="3538728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Collegium Maius, pokój 115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tel. +48 56 611-35-19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u="sng" dirty="0">
                <a:solidFill>
                  <a:srgbClr val="0050AA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adobrowolska@umk.pl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950" u="sng" dirty="0">
                <a:solidFill>
                  <a:srgbClr val="0050AA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lingwistyka stos. z niem. (I st.)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766559" y="1280160"/>
            <a:ext cx="1920240" cy="3246120"/>
          </a:xfrm>
          <a:prstGeom prst="roundRect">
            <a:avLst>
              <a:gd name="adj" fmla="val 280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995159" y="1444752"/>
            <a:ext cx="457200" cy="4572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603" y="1568196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995159" y="1993392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050AA"/>
                </a:solidFill>
              </a:rPr>
              <a:t>SEKRETARIAT</a:t>
            </a:r>
            <a:endParaRPr lang="en-US" sz="950" dirty="0"/>
          </a:p>
          <a:p>
            <a:pPr marL="0" indent="0">
              <a:buNone/>
            </a:pPr>
            <a:r>
              <a:rPr lang="en-US" sz="900" b="1" i="1" dirty="0">
                <a:solidFill>
                  <a:srgbClr val="4F6A8F"/>
                </a:solidFill>
              </a:rPr>
              <a:t>Department office</a:t>
            </a:r>
            <a:endParaRPr lang="en-US" sz="950" dirty="0"/>
          </a:p>
          <a:p>
            <a:pPr marL="0" indent="0">
              <a:buNone/>
            </a:pPr>
            <a:r>
              <a:rPr lang="de-DE" sz="900" b="1" i="1" dirty="0">
                <a:solidFill>
                  <a:srgbClr val="4F6A8F"/>
                </a:solidFill>
              </a:rPr>
              <a:t>Sekretariat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6995159" y="3008376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575"/>
                </a:solidFill>
              </a:rPr>
              <a:t>mgr Małgorzata Banaszkiewicz</a:t>
            </a:r>
            <a:endParaRPr lang="en-US" sz="1150" dirty="0"/>
          </a:p>
        </p:txBody>
      </p:sp>
      <p:sp>
        <p:nvSpPr>
          <p:cNvPr id="21" name="Text 16"/>
          <p:cNvSpPr txBox="1"/>
          <p:nvPr/>
        </p:nvSpPr>
        <p:spPr>
          <a:xfrm>
            <a:off x="6995159" y="3538728"/>
            <a:ext cx="1508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Collegium Humanisticum, pokój C 3.04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B2A41"/>
                </a:solidFill>
              </a:rPr>
              <a:t>tel. +48 56 611-35-65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u="sng" dirty="0">
                <a:solidFill>
                  <a:srgbClr val="0050AA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mbanaszkiewicz@umk.pl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3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3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Władze Wydziału Humanistycznego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Faculty of Humanities – authorities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Leitung der Humanistischen Fakultät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280160"/>
            <a:ext cx="1920240" cy="27889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640080" y="141732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University" descr="Fa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536192"/>
            <a:ext cx="219456" cy="21945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0080" y="1965960"/>
            <a:ext cx="1600200" cy="2057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DZIEKAN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Dean  ·  Dekanin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003575"/>
                </a:solidFill>
              </a:rPr>
              <a:t>dr hab. Violetta Wróblewska, prof. UMK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60320" y="1280160"/>
            <a:ext cx="1920240" cy="27889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Icon circle"/>
          <p:cNvSpPr/>
          <p:nvPr/>
        </p:nvSpPr>
        <p:spPr>
          <a:xfrm>
            <a:off x="2743200" y="141732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Icon FaUserTie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72" y="1536192"/>
            <a:ext cx="219456" cy="21945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743200" y="1965960"/>
            <a:ext cx="1600200" cy="2057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PRODZIEKAN DS. STUDENCKICH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Vice-Dean for Student Affairs  ·  Prodekanin für Studierende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003575"/>
                </a:solidFill>
              </a:rPr>
              <a:t>dr hab. Marzenna Cyzman-Eid, prof. UMK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000" b="0" i="0" u="none">
                <a:solidFill>
                  <a:srgbClr val="1B2A41"/>
                </a:solidFill>
              </a:rPr>
              <a:t>Chętnie rozmawia ze studentami o problemach na studiach.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Happy to talk to students about any study problems.</a:t>
            </a:r>
          </a:p>
          <a:p>
            <a:r>
              <a:rPr lang="de-DE" sz="900" b="0" i="1" u="none">
                <a:solidFill>
                  <a:srgbClr val="4F6A8F"/>
                </a:solidFill>
              </a:rPr>
              <a:t>Spricht gern mit Studierenden über Probleme im Studium.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663440" y="1280160"/>
            <a:ext cx="1920240" cy="27889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con circle"/>
          <p:cNvSpPr/>
          <p:nvPr/>
        </p:nvSpPr>
        <p:spPr>
          <a:xfrm>
            <a:off x="4846320" y="141732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con FaGraduationCap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1536192"/>
            <a:ext cx="219456" cy="21945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846320" y="1965960"/>
            <a:ext cx="1600200" cy="2057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PRODZIEKAN DS. KSZTAŁCENIA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Vice-Dean for Education  ·  Prodekan für Lehre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003575"/>
                </a:solidFill>
              </a:rPr>
              <a:t>dr hab. Piotr Sadkowski, prof. UMK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766559" y="1280160"/>
            <a:ext cx="1920240" cy="278892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Icon circle"/>
          <p:cNvSpPr/>
          <p:nvPr/>
        </p:nvSpPr>
        <p:spPr>
          <a:xfrm>
            <a:off x="6949440" y="141732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Icon FaGlobeEurope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8312" y="1536192"/>
            <a:ext cx="219456" cy="21945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6949440" y="1965960"/>
            <a:ext cx="1600200" cy="2057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PRODZIEKAN DS. WSPÓŁPRACY Z ZAGRANICĄ, ORGANIZACJI I ROZWOJU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Vice-Dean for International Affairs and Development  ·  Prodekan für Internationales und Entwicklung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1" i="0" u="none">
                <a:solidFill>
                  <a:srgbClr val="003575"/>
                </a:solidFill>
              </a:rPr>
              <a:t>dr hab. Andrzej Moroz, prof. UMK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Funkcje, dyżury i adresy:  </a:t>
            </a:r>
            <a:r>
              <a:rPr lang="pl-PL" sz="1100" b="0" i="0" u="sng">
                <a:solidFill>
                  <a:srgbClr val="0050AA"/>
                </a:solidFill>
                <a:hlinkClick r:id="rId6"/>
              </a:rPr>
              <a:t>human.umk.pl/wydzial/wladze-wydzialu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Roles, office hours and email addresses  ·  Aufgaben, Sprechzeiten und E-Mail-Adressen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Lingwistyka stosowana – kogo trzeba znać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Applied Linguistics – key people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Angewandte Linguistik – wichtige Ansprechpersonen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con circle"/>
          <p:cNvSpPr/>
          <p:nvPr/>
        </p:nvSpPr>
        <p:spPr>
          <a:xfrm>
            <a:off x="731520" y="14630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UserTie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581912"/>
            <a:ext cx="219456" cy="21945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31520" y="2011680"/>
            <a:ext cx="3474720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KOORDYNATORKA KIERUNKU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Programme coordinator  ·  Studiengangskoordinatorin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200" b="1" i="0" u="none">
                <a:solidFill>
                  <a:srgbClr val="003575"/>
                </a:solidFill>
              </a:rPr>
              <a:t>dr hab. Sylwia Skuza, prof. UMK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Opiniuje i podpisuje wszystkie podania do prodziekan ds. studenckich (np. powtarzanie roku, przepisanie przedmiotów). Podania bez jej akceptacji nie zostaną rozpatrzone.</a:t>
            </a:r>
          </a:p>
          <a:p>
            <a:r>
              <a:rPr lang="en-GB" sz="950" b="0" i="1" u="none">
                <a:solidFill>
                  <a:srgbClr val="4F6A8F"/>
                </a:solidFill>
              </a:rPr>
              <a:t>Reviews and signs all applications to the Vice-Dean; without her approval they are not processed.</a:t>
            </a:r>
          </a:p>
          <a:p>
            <a:r>
              <a:rPr lang="de-DE" sz="950" b="0" i="1" u="none">
                <a:solidFill>
                  <a:srgbClr val="4F6A8F"/>
                </a:solidFill>
              </a:rPr>
              <a:t>Prüft und unterschreibt alle Anträge an die Prodekanin; ohne ihre Zustimmung werden sie nicht bearbeitet.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70916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Icon circle"/>
          <p:cNvSpPr/>
          <p:nvPr/>
        </p:nvSpPr>
        <p:spPr>
          <a:xfrm>
            <a:off x="4983480" y="14630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Icon FaUserFriends" descr="FaUserFrie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352" y="1581912"/>
            <a:ext cx="219456" cy="21945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983480" y="2011680"/>
            <a:ext cx="3474720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900" b="1" i="0" u="none">
                <a:solidFill>
                  <a:srgbClr val="0050AA"/>
                </a:solidFill>
              </a:rPr>
              <a:t>PRZEWODNICZĄCY ROKU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Year representative  ·  Jahrgangssprecher/in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Wybierają go sami studenci. Omawia z nim bieżące problemy i reprezentuje rok w kontaktach z wykładowcami. Przewodniczących może być kilku – zależnie od liczby grup.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Chosen by the students to discuss current issues and represent the year to lecturers; there may be several, depending on the number of groups.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Von den Studierenden gewählt; bespricht aktuelle Probleme und vertritt den Jahrgang gegenüber den Lehrenden. Je nach Gruppenzahl kann es mehrere geben.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Lingwistyka stosowana – opiekunowie I roku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Applied Linguistics – first-year tutors by section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Angewandte Linguistik – Jahrgangsbetreuung nach Sektion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1280160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con circle"/>
          <p:cNvSpPr/>
          <p:nvPr/>
        </p:nvSpPr>
        <p:spPr>
          <a:xfrm>
            <a:off x="594360" y="1426463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22" y="1535826"/>
            <a:ext cx="201899" cy="20189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188720" y="1353312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dr Ramona Mankowska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włoska  ·  </a:t>
            </a:r>
            <a:r>
              <a:rPr lang="en-GB" sz="1000" b="0" i="1" u="none">
                <a:solidFill>
                  <a:srgbClr val="4F6A8F"/>
                </a:solidFill>
              </a:rPr>
              <a:t>Italian  ·  Italienisch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2084831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Icon circle"/>
          <p:cNvSpPr/>
          <p:nvPr/>
        </p:nvSpPr>
        <p:spPr>
          <a:xfrm>
            <a:off x="594360" y="2231136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22" y="2340498"/>
            <a:ext cx="201899" cy="20189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188720" y="2157984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mgr Sylwia Mołoń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francuska  ·  </a:t>
            </a:r>
            <a:r>
              <a:rPr lang="en-GB" sz="1000" b="0" i="1" u="none">
                <a:solidFill>
                  <a:srgbClr val="4F6A8F"/>
                </a:solidFill>
              </a:rPr>
              <a:t>French  ·  Französisch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2889504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Icon circle"/>
          <p:cNvSpPr/>
          <p:nvPr/>
        </p:nvSpPr>
        <p:spPr>
          <a:xfrm>
            <a:off x="594360" y="3035808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22" y="3145170"/>
            <a:ext cx="201899" cy="20189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188720" y="2962656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dr Anna Mikołajewska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niemiecka  ·  </a:t>
            </a:r>
            <a:r>
              <a:rPr lang="en-GB" sz="1000" b="0" i="1" u="none">
                <a:solidFill>
                  <a:srgbClr val="4F6A8F"/>
                </a:solidFill>
              </a:rPr>
              <a:t>German  ·  Deutsch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3694176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Icon circle"/>
          <p:cNvSpPr/>
          <p:nvPr/>
        </p:nvSpPr>
        <p:spPr>
          <a:xfrm>
            <a:off x="594360" y="3840480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22" y="3949842"/>
            <a:ext cx="201899" cy="20189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88720" y="3767328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mgr Kamila Sadowska-Krahl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rosyjska  ·  </a:t>
            </a:r>
            <a:r>
              <a:rPr lang="en-GB" sz="1000" b="0" i="1" u="none">
                <a:solidFill>
                  <a:srgbClr val="4F6A8F"/>
                </a:solidFill>
              </a:rPr>
              <a:t>Russian  ·  Russisch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709160" y="1280160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Icon circle"/>
          <p:cNvSpPr/>
          <p:nvPr/>
        </p:nvSpPr>
        <p:spPr>
          <a:xfrm>
            <a:off x="4846320" y="1426463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682" y="1535826"/>
            <a:ext cx="201899" cy="20189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440680" y="1353312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mgr Adam Węgrzyn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hiszpańska  ·  </a:t>
            </a:r>
            <a:r>
              <a:rPr lang="en-GB" sz="1000" b="0" i="1" u="none">
                <a:solidFill>
                  <a:srgbClr val="4F6A8F"/>
                </a:solidFill>
              </a:rPr>
              <a:t>Spanish  ·  Spanisch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709160" y="2084831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Icon circle"/>
          <p:cNvSpPr/>
          <p:nvPr/>
        </p:nvSpPr>
        <p:spPr>
          <a:xfrm>
            <a:off x="4846320" y="2231136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682" y="2340498"/>
            <a:ext cx="201899" cy="2018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440680" y="2157984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dr Joanna Marek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czeska  ·  </a:t>
            </a:r>
            <a:r>
              <a:rPr lang="en-GB" sz="1000" b="0" i="1" u="none">
                <a:solidFill>
                  <a:srgbClr val="4F6A8F"/>
                </a:solidFill>
              </a:rPr>
              <a:t>Czech  ·  Tschechisch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709160" y="2889504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Icon circle"/>
          <p:cNvSpPr/>
          <p:nvPr/>
        </p:nvSpPr>
        <p:spPr>
          <a:xfrm>
            <a:off x="4846320" y="3035808"/>
            <a:ext cx="420624" cy="420624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Icon FaChalkboardTeacher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682" y="3145170"/>
            <a:ext cx="201899" cy="201899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440680" y="2962656"/>
            <a:ext cx="315468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200" b="1" i="0" u="none">
                <a:solidFill>
                  <a:srgbClr val="003575"/>
                </a:solidFill>
              </a:rPr>
              <a:t>dr Artur Karasiński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sekcja albańska  ·  </a:t>
            </a:r>
            <a:r>
              <a:rPr lang="en-GB" sz="1000" b="0" i="1" u="none">
                <a:solidFill>
                  <a:srgbClr val="4F6A8F"/>
                </a:solidFill>
              </a:rPr>
              <a:t>Albanian  ·  Albanisch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709160" y="3694176"/>
            <a:ext cx="3977639" cy="7132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709160" y="3694176"/>
            <a:ext cx="3977639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Sprawy w dziekanacie – zob. slajd „Kontakty – Wydział Humanistyczny”.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Dean's Office contacts: see “Contacts – Faculty of Humanities”.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-548640"/>
            <a:ext cx="4754880" cy="475488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95160" y="685800"/>
            <a:ext cx="2286000" cy="228600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89320" y="3337560"/>
            <a:ext cx="457200" cy="457200"/>
          </a:xfrm>
          <a:prstGeom prst="ellipse">
            <a:avLst/>
          </a:prstGeom>
          <a:solidFill>
            <a:srgbClr val="00A9E0"/>
          </a:solidFill>
          <a:ln w="12700">
            <a:solidFill>
              <a:srgbClr val="00A9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995160" y="685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3575"/>
                </a:solidFill>
              </a:rPr>
              <a:t>04</a:t>
            </a:r>
            <a:endParaRPr lang="en-US" sz="60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Narzędzia</a:t>
            </a:r>
            <a:endParaRPr lang="en-US" sz="3600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i wsparcie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108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BFD3EE"/>
                </a:solidFill>
              </a:rPr>
              <a:t>Tools and support</a:t>
            </a:r>
            <a:endParaRPr lang="en-US" sz="1800" dirty="0"/>
          </a:p>
          <a:p>
            <a:pPr marL="0" indent="0">
              <a:buNone/>
            </a:pPr>
            <a:r>
              <a:rPr lang="de-DE" sz="1800" i="1" dirty="0">
                <a:solidFill>
                  <a:srgbClr val="BFD3EE"/>
                </a:solidFill>
              </a:rPr>
              <a:t>Hilfsmittel und Unterstützung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A9BCD8"/>
                </a:solidFill>
              </a:rPr>
              <a:t>Spotkanie z opiekunem I roku s1 / Meeting with the first-year tutor / Treffen mit der Jahrgangsbetreuerin  ·  5 października 2026 / 5 October 2026 / 5. Oktober 2026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Podania i sprawy w dziekanacie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Applications and Dean's Office matters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Anträge und Angelegenheiten im Dekanat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Icon circle"/>
          <p:cNvSpPr/>
          <p:nvPr/>
        </p:nvSpPr>
        <p:spPr>
          <a:xfrm>
            <a:off x="457200" y="132588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InfoCircle" descr="FaInfo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59" y="1456639"/>
            <a:ext cx="241401" cy="24140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188720" y="1280160"/>
            <a:ext cx="749807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Na stronie Wydziału (zakładka Student) są aktualności – zmiany w planie, nieobecności wykładowców – oraz wzory podań:  </a:t>
            </a:r>
            <a:r>
              <a:rPr lang="pl-PL" sz="1100" b="0" i="0" u="sng">
                <a:solidFill>
                  <a:srgbClr val="0050AA"/>
                </a:solidFill>
                <a:hlinkClick r:id="rId3"/>
              </a:rPr>
              <a:t>human.umk.pl/student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Faculty website (Student tab): news such as timetable changes and cancelled classes, plus application templates.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Fakultätswebseite (Reiter Student): Neuigkeiten wie Stundenplanänderungen und Ausfälle sowie Antragsvorlagen.</a:t>
            </a:r>
          </a:p>
        </p:txBody>
      </p:sp>
      <p:sp>
        <p:nvSpPr>
          <p:cNvPr id="31" name="Icon circle"/>
          <p:cNvSpPr/>
          <p:nvPr/>
        </p:nvSpPr>
        <p:spPr>
          <a:xfrm>
            <a:off x="457200" y="2148839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Icon FaFileSignature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" y="2279599"/>
            <a:ext cx="241401" cy="24140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188720" y="2103120"/>
            <a:ext cx="749807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Podania wysyłane elektronicznie muszą być podpisane (może być skan).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Applications sent electronically must be signed (a scan is fine).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Elektronisch eingereichte Anträge müssen unterschrieben sein (ein Scan genügt).</a:t>
            </a:r>
          </a:p>
        </p:txBody>
      </p:sp>
      <p:sp>
        <p:nvSpPr>
          <p:cNvPr id="34" name="Icon circle"/>
          <p:cNvSpPr/>
          <p:nvPr/>
        </p:nvSpPr>
        <p:spPr>
          <a:xfrm>
            <a:off x="457200" y="297180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Icon FaPaperPlane" descr="FaPaperPla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59" y="3102559"/>
            <a:ext cx="241401" cy="24140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188720" y="2926080"/>
            <a:ext cx="749807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Podania kieruje się przez koordynatorkę kierunku do dziekanatu – nie bezpośrednio do prodziekan, bo to utrudnia ich rozpatrzenie.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Send applications via the programme coordinator to the Dean's Office – not directly to the Vice-Dean.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Anträge über die Studiengangskoordinatorin an das Dekanat – nicht direkt an die Prodekanin.</a:t>
            </a:r>
          </a:p>
        </p:txBody>
      </p:sp>
      <p:sp>
        <p:nvSpPr>
          <p:cNvPr id="37" name="Icon circle"/>
          <p:cNvSpPr/>
          <p:nvPr/>
        </p:nvSpPr>
        <p:spPr>
          <a:xfrm>
            <a:off x="457200" y="3794759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con FaCertificate" descr="FaCertific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959" y="3925519"/>
            <a:ext cx="241401" cy="24140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188720" y="3749039"/>
            <a:ext cx="7498079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Szkolenie BHP lub biblioteczne zaliczone już wcześniej? Złóż w dziekanacie podanie o jego przepisanie.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Already passed health and safety or library training? Apply to the Dean's Office to have it recognised.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Arbeitsschutz- oder Bibliotheksschulung schon absolviert? Beantragen Sie die Anerkennung im Dekanat.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Jak zwracać się do wykładowców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How to address university teachers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Wie spricht man Lehrende an?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12344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Na studiach – inaczej niż w liceum – zwracamy się do wykładowców zgodnie z ich stopniem lub tytułem naukowym: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At university, unlike at school, teachers are addressed by their academic degree or title:  ·  An der Universität spricht man Lehrende mit ihrem akademischen Grad oder Titel an: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1828800"/>
            <a:ext cx="3291840" cy="58521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57200" y="1828800"/>
            <a:ext cx="329184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l-PL" sz="1200" b="1" i="0" u="none">
                <a:solidFill>
                  <a:srgbClr val="003575"/>
                </a:solidFill>
              </a:rPr>
              <a:t>Pani Profesor / Panie Profesorze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86200" y="1828800"/>
            <a:ext cx="4800600" cy="585216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069080" y="1828800"/>
            <a:ext cx="452628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profesorowie i doktorzy habilitowani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professors and habilitated doctors (dr hab.)  ·  Professor/innen und Habilitierte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2505456"/>
            <a:ext cx="3291840" cy="58521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7200" y="2505456"/>
            <a:ext cx="329184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l-PL" sz="1200" b="1" i="0" u="none">
                <a:solidFill>
                  <a:srgbClr val="003575"/>
                </a:solidFill>
              </a:rPr>
              <a:t>Pani Doktor / Panie Doktorze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886200" y="2505456"/>
            <a:ext cx="4800600" cy="585216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069080" y="2505456"/>
            <a:ext cx="452628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doktorzy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PhD holders  ·  Promovierte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3182112"/>
            <a:ext cx="3291840" cy="58521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57200" y="3182112"/>
            <a:ext cx="329184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l-PL" sz="1200" b="1" i="0" u="none">
                <a:solidFill>
                  <a:srgbClr val="003575"/>
                </a:solidFill>
              </a:rPr>
              <a:t>Pani Magister / Panie Magistrze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886200" y="3182112"/>
            <a:ext cx="4800600" cy="585216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069080" y="3182112"/>
            <a:ext cx="452628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magistrowie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MA holders  ·  Lehrende mit Magisterabschluss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7200" y="3858768"/>
            <a:ext cx="3291840" cy="58521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57200" y="3858768"/>
            <a:ext cx="329184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l-PL" sz="1200" b="1" i="0" u="none">
                <a:solidFill>
                  <a:srgbClr val="003575"/>
                </a:solidFill>
              </a:rPr>
              <a:t>Pani Dziekan / Panie Dziekanie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886200" y="3858768"/>
            <a:ext cx="4800600" cy="585216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069080" y="3858768"/>
            <a:ext cx="452628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pl-PL" sz="1100" b="0" i="0" u="none">
                <a:solidFill>
                  <a:srgbClr val="1B2A41"/>
                </a:solidFill>
              </a:rPr>
              <a:t>dziekan i prodziekani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the Dean and Vice-Deans  ·  Dekan/in und Prodekan/innen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Sieć komputerowa i narzędzia online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University network and online tools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Universitätsnetz und Online-Tools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33" y="1474013"/>
            <a:ext cx="252374" cy="25237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3075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Sieć komputerowa UMK</a:t>
            </a:r>
            <a:endParaRPr lang="en-US" sz="15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NCU computer network  ·  Computernetz der UMK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645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uci.umk.pl – Studenci i doktoranci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" y="2404872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33" y="2553005"/>
            <a:ext cx="252374" cy="25237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88720" y="2386584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Platforma Moodle</a:t>
            </a:r>
            <a:endParaRPr lang="en-US" sz="15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Moodle e-learning platform  ·  E-Learning-Plattform Moodle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188720" y="272491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u="sng" dirty="0">
                <a:solidFill>
                  <a:srgbClr val="0050AA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uci.umk.pl – Platforma Moodle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57200" y="3483864"/>
            <a:ext cx="548640" cy="5486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33" y="3631997"/>
            <a:ext cx="252374" cy="2523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3465576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575"/>
                </a:solidFill>
              </a:rPr>
              <a:t>Aplikacja Teams</a:t>
            </a:r>
            <a:endParaRPr lang="en-US" sz="15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Microsoft Teams app  ·  App Microsoft Teams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188720" y="395935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2A41"/>
                </a:solidFill>
              </a:rPr>
              <a:t>wymaga pobrania → Office 365  /  download via Office 365  /  Download über Office 365</a:t>
            </a:r>
            <a:endParaRPr lang="en-US" sz="1200" dirty="0"/>
          </a:p>
        </p:txBody>
      </p:sp>
      <p:sp>
        <p:nvSpPr>
          <p:cNvPr id="60" name="Support card"/>
          <p:cNvSpPr/>
          <p:nvPr/>
        </p:nvSpPr>
        <p:spPr>
          <a:xfrm>
            <a:off x="5074920" y="1234440"/>
            <a:ext cx="3611880" cy="3291840"/>
          </a:xfrm>
          <a:prstGeom prst="roundRect">
            <a:avLst>
              <a:gd name="adj" fmla="val 5000"/>
            </a:avLst>
          </a:prstGeom>
          <a:solidFill>
            <a:srgbClr val="EEF3FA"/>
          </a:solidFill>
          <a:ln>
            <a:noFill/>
          </a:ln>
        </p:spPr>
      </p:sp>
      <p:sp>
        <p:nvSpPr>
          <p:cNvPr id="61" name="Support text"/>
          <p:cNvSpPr txBox="1"/>
          <p:nvPr/>
        </p:nvSpPr>
        <p:spPr>
          <a:xfrm>
            <a:off x="5257800" y="1371600"/>
            <a:ext cx="32918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300" b="1" dirty="0">
                <a:solidFill>
                  <a:srgbClr val="003575"/>
                </a:solidFill>
              </a:rPr>
              <a:t>Pomoc techniczna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000" i="1" dirty="0">
                <a:solidFill>
                  <a:srgbClr val="4F6A8F"/>
                </a:solidFill>
              </a:rPr>
              <a:t>Technical support  ·  Technischer Support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dirty="0">
                <a:solidFill>
                  <a:srgbClr val="1B2A41"/>
                </a:solidFill>
              </a:rPr>
              <a:t>Problem z kontem, linkiem, hasłem lub dołączeniem do zespołu? Pomoże Dział Wsparcia Nauczania Zdalnego.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 dirty="0">
                <a:solidFill>
                  <a:srgbClr val="4F6A8F"/>
                </a:solidFill>
              </a:rPr>
              <a:t>Problems with your account, a link, your password or joining a team? Contact the Remote Teaching Support Office.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 i="1" dirty="0">
                <a:solidFill>
                  <a:srgbClr val="4F6A8F"/>
                </a:solidFill>
              </a:rPr>
              <a:t>Probleme mit Konto, Link, Passwort oder dem Beitritt zu einem Team? Wenden Sie sich an die Abteilung für Fernlehre-Support.</a:t>
            </a:r>
          </a:p>
          <a:p>
            <a:pPr marL="0" indent="0">
              <a:spcBef>
                <a:spcPts val="50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003575"/>
                </a:solidFill>
              </a:rPr>
              <a:t>Moodle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u="sng" dirty="0">
                <a:solidFill>
                  <a:srgbClr val="0050AA"/>
                </a:solidFill>
                <a:hlinkClick r:id="rId8"/>
              </a:rPr>
              <a:t>moodle@umk.pl</a:t>
            </a:r>
            <a:r>
              <a:rPr lang="pl-PL" sz="1000" dirty="0">
                <a:solidFill>
                  <a:srgbClr val="1B2A41"/>
                </a:solidFill>
              </a:rPr>
              <a:t>  ·  tel. +48 56 611 2080</a:t>
            </a:r>
          </a:p>
          <a:p>
            <a:pPr marL="0" indent="0">
              <a:spcBef>
                <a:spcPts val="50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003575"/>
                </a:solidFill>
              </a:rPr>
              <a:t>BigBlueButton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u="sng" dirty="0">
                <a:solidFill>
                  <a:srgbClr val="0050AA"/>
                </a:solidFill>
                <a:hlinkClick r:id="rId9"/>
              </a:rPr>
              <a:t>o365@umk.pl</a:t>
            </a:r>
            <a:r>
              <a:rPr lang="pl-PL" sz="1000" dirty="0">
                <a:solidFill>
                  <a:srgbClr val="1B2A41"/>
                </a:solidFill>
              </a:rPr>
              <a:t>  ·  tel. +48 56 611 4969</a:t>
            </a:r>
          </a:p>
          <a:p>
            <a:pPr marL="0" indent="0">
              <a:spcBef>
                <a:spcPts val="50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003575"/>
                </a:solidFill>
              </a:rPr>
              <a:t>Microsoft Office 365 i Teams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u="sng" dirty="0">
                <a:solidFill>
                  <a:srgbClr val="0050AA"/>
                </a:solidFill>
                <a:hlinkClick r:id="rId9"/>
              </a:rPr>
              <a:t>o365@umk.pl</a:t>
            </a:r>
            <a:r>
              <a:rPr lang="pl-PL" sz="1000" dirty="0">
                <a:solidFill>
                  <a:srgbClr val="1B2A41"/>
                </a:solidFill>
              </a:rPr>
              <a:t>  ·  tel. +48 56 611 2082, 611 2766</a:t>
            </a:r>
          </a:p>
          <a:p>
            <a:pPr marL="0" indent="0">
              <a:spcBef>
                <a:spcPts val="50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003575"/>
                </a:solidFill>
              </a:rPr>
              <a:t>Metodyka zdalnego nauczania / Moodle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u="sng" dirty="0">
                <a:solidFill>
                  <a:srgbClr val="0050AA"/>
                </a:solidFill>
                <a:hlinkClick r:id="rId10"/>
              </a:rPr>
              <a:t>e_learning@umk.pl</a:t>
            </a:r>
            <a:r>
              <a:rPr lang="pl-PL" sz="1000" dirty="0">
                <a:solidFill>
                  <a:srgbClr val="1B2A41"/>
                </a:solidFill>
              </a:rPr>
              <a:t>  ·  tel. +48 56 611 4964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  <p:sp>
        <p:nvSpPr>
          <p:cNvPr id="62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63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Strona Wydziału dla studentów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Faculty of Humanities website for students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Webseite der Humanistischen Fakultät für Studierende</a:t>
            </a:r>
            <a:endParaRPr lang="en-US" sz="1200" dirty="0"/>
          </a:p>
        </p:txBody>
      </p:sp>
      <p:pic>
        <p:nvPicPr>
          <p:cNvPr id="4" name="Image 0" descr="Strona Wydziału Humanistycznego – zakładka Stud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224" y="1234440"/>
            <a:ext cx="3871553" cy="2971800"/>
          </a:xfrm>
          <a:prstGeom prst="rect">
            <a:avLst/>
          </a:prstGeom>
          <a:effectLst>
            <a:outerShdw blurRad="101600" dist="25400" dir="5400000" algn="bl" rotWithShape="0">
              <a:srgbClr val="000000">
                <a:alpha val="16000"/>
              </a:srgbClr>
            </a:outerShdw>
          </a:effectLst>
        </p:spPr>
      </p:pic>
      <p:sp>
        <p:nvSpPr>
          <p:cNvPr id="40" name="Link"/>
          <p:cNvSpPr txBox="1"/>
          <p:nvPr/>
        </p:nvSpPr>
        <p:spPr>
          <a:xfrm>
            <a:off x="457200" y="42793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u="sng" dirty="0">
                <a:solidFill>
                  <a:srgbClr val="0050A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human.umk.pl/student/pierwszy-rok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  <p:sp>
        <p:nvSpPr>
          <p:cNvPr id="41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42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Szkolenia BHP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Health and safety training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Arbeitsschutzschulung</a:t>
            </a:r>
            <a:endParaRPr lang="en-US" sz="1200" dirty="0"/>
          </a:p>
        </p:txBody>
      </p:sp>
      <p:sp>
        <p:nvSpPr>
          <p:cNvPr id="40" name="Shape 2"/>
          <p:cNvSpPr/>
          <p:nvPr/>
        </p:nvSpPr>
        <p:spPr>
          <a:xfrm>
            <a:off x="502920" y="1645920"/>
            <a:ext cx="1920240" cy="192024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41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103120"/>
            <a:ext cx="1005840" cy="1005840"/>
          </a:xfrm>
          <a:prstGeom prst="rect">
            <a:avLst/>
          </a:prstGeom>
        </p:spPr>
      </p:pic>
      <p:sp>
        <p:nvSpPr>
          <p:cNvPr id="42" name="Text 3"/>
          <p:cNvSpPr txBox="1"/>
          <p:nvPr/>
        </p:nvSpPr>
        <p:spPr>
          <a:xfrm>
            <a:off x="2697480" y="1600200"/>
            <a:ext cx="5989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Studenci I roku muszą odbyć szkolenie podstawowe – ogólne BHP: elementy bezpieczeństwa i higieny pracy oraz ergonomii.</a:t>
            </a:r>
            <a:endParaRPr lang="en-US" sz="1400" dirty="0"/>
          </a:p>
          <a:p>
            <a:pPr marL="0" indent="0">
              <a:buNone/>
            </a:pPr>
            <a:r>
              <a:rPr lang="en-US" sz="1100" i="1" dirty="0">
                <a:solidFill>
                  <a:srgbClr val="4F6A8F"/>
                </a:solidFill>
              </a:rPr>
              <a:t>First-year students must complete basic general health and safety training: occupational safety, health and ergonomics.</a:t>
            </a:r>
            <a:endParaRPr lang="en-US" sz="1400" dirty="0"/>
          </a:p>
          <a:p>
            <a:pPr marL="0" indent="0">
              <a:buNone/>
            </a:pPr>
            <a:r>
              <a:rPr lang="de-DE" sz="1100" i="1" dirty="0">
                <a:solidFill>
                  <a:srgbClr val="4F6A8F"/>
                </a:solidFill>
              </a:rPr>
              <a:t>Studierende im ersten Studienjahr müssen eine allgemeine Grundschulung zu Arbeitssicherheit, Gesundheitsschutz und Ergonomie absolvieren.</a:t>
            </a:r>
            <a:endParaRPr lang="en-US" sz="1400" dirty="0"/>
          </a:p>
        </p:txBody>
      </p:sp>
      <p:sp>
        <p:nvSpPr>
          <p:cNvPr id="43" name="Shape 4"/>
          <p:cNvSpPr/>
          <p:nvPr/>
        </p:nvSpPr>
        <p:spPr>
          <a:xfrm>
            <a:off x="2697480" y="3063240"/>
            <a:ext cx="5989320" cy="731520"/>
          </a:xfrm>
          <a:prstGeom prst="roundRect">
            <a:avLst>
              <a:gd name="adj" fmla="val 12308"/>
            </a:avLst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pic>
        <p:nvPicPr>
          <p:cNvPr id="44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278124"/>
            <a:ext cx="301752" cy="301752"/>
          </a:xfrm>
          <a:prstGeom prst="rect">
            <a:avLst/>
          </a:prstGeom>
        </p:spPr>
      </p:pic>
      <p:sp>
        <p:nvSpPr>
          <p:cNvPr id="45" name="Text 5"/>
          <p:cNvSpPr txBox="1"/>
          <p:nvPr/>
        </p:nvSpPr>
        <p:spPr>
          <a:xfrm>
            <a:off x="3474720" y="30632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0"/>
              </a:spcAft>
              <a:buNone/>
            </a:pPr>
            <a:r>
              <a:rPr lang="en-US" sz="1300" b="1" dirty="0">
                <a:solidFill>
                  <a:srgbClr val="FFFFFF"/>
                </a:solidFill>
              </a:rPr>
              <a:t>Szkolenie i test na platformie Moodle</a:t>
            </a:r>
            <a:endParaRPr lang="en-US" sz="1900" dirty="0"/>
          </a:p>
          <a:p>
            <a:pPr marL="0" indent="0">
              <a:spcAft>
                <a:spcPts val="0"/>
              </a:spcAft>
              <a:buNone/>
            </a:pPr>
            <a:r>
              <a:rPr lang="en-US" sz="1000" i="1" dirty="0">
                <a:solidFill>
                  <a:srgbClr val="DCE7F5"/>
                </a:solidFill>
              </a:rPr>
              <a:t>Training and test on the Moodle platform</a:t>
            </a:r>
            <a:endParaRPr lang="en-US" sz="1900" dirty="0"/>
          </a:p>
          <a:p>
            <a:pPr marL="0" indent="0">
              <a:spcAft>
                <a:spcPts val="0"/>
              </a:spcAft>
              <a:buNone/>
            </a:pPr>
            <a:r>
              <a:rPr lang="de-DE" sz="1000" i="1" dirty="0">
                <a:solidFill>
                  <a:srgbClr val="DCE7F5"/>
                </a:solidFill>
              </a:rPr>
              <a:t>Schulung und Test auf der Plattform Moodle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  <p:sp>
        <p:nvSpPr>
          <p:cNvPr id="4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4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Szkolenie biblioteczne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Library training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Bibliotheksschulung</a:t>
            </a:r>
            <a:endParaRPr lang="en-US" sz="1200" dirty="0"/>
          </a:p>
        </p:txBody>
      </p:sp>
      <p:pic>
        <p:nvPicPr>
          <p:cNvPr id="41" name="Image 0" descr="Strona Biblioteki Uniwersyteckiej – Szkolenie biblioteczne BU UM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3182982" cy="1554480"/>
          </a:xfrm>
          <a:prstGeom prst="rect">
            <a:avLst/>
          </a:prstGeom>
          <a:ln w="9525">
            <a:solidFill>
              <a:srgbClr val="D5DFEC"/>
            </a:solidFill>
          </a:ln>
        </p:spPr>
      </p:pic>
      <p:sp>
        <p:nvSpPr>
          <p:cNvPr id="42" name="Text 3"/>
          <p:cNvSpPr txBox="1"/>
          <p:nvPr/>
        </p:nvSpPr>
        <p:spPr>
          <a:xfrm>
            <a:off x="4663440" y="768392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41"/>
                </a:solidFill>
              </a:rPr>
              <a:t>Celem szkolenia jest zapoznanie studentów z organizacją systemu biblioteczno-informacyjnego UMK oraz zasadami korzystania z zasobów i usług Biblioteki Uniwersyteckiej.</a:t>
            </a:r>
            <a:endParaRPr lang="en-US" sz="1150" dirty="0"/>
          </a:p>
          <a:p>
            <a:pPr marL="0" indent="0">
              <a:buNone/>
            </a:pPr>
            <a:r>
              <a:rPr lang="en-US" sz="950" i="1" dirty="0">
                <a:solidFill>
                  <a:srgbClr val="4F6A8F"/>
                </a:solidFill>
              </a:rPr>
              <a:t>The training introduces the NCU library and information system and explains how to use the University Library’s resources and services.</a:t>
            </a:r>
            <a:endParaRPr lang="en-US" sz="1150" dirty="0"/>
          </a:p>
          <a:p>
            <a:pPr marL="0" indent="0">
              <a:buNone/>
            </a:pPr>
            <a:r>
              <a:rPr lang="de-DE" sz="950" i="1" dirty="0">
                <a:solidFill>
                  <a:srgbClr val="4F6A8F"/>
                </a:solidFill>
              </a:rPr>
              <a:t>Die Schulung führt in das Bibliotheks- und Informationssystem der UMK ein und erklärt die Nutzung der Bestände und Dienste der Universitätsbibliothek.</a:t>
            </a:r>
            <a:endParaRPr lang="en-US" sz="1150" dirty="0"/>
          </a:p>
        </p:txBody>
      </p:sp>
      <p:sp>
        <p:nvSpPr>
          <p:cNvPr id="43" name="Shape 4"/>
          <p:cNvSpPr/>
          <p:nvPr/>
        </p:nvSpPr>
        <p:spPr>
          <a:xfrm>
            <a:off x="457200" y="3425770"/>
            <a:ext cx="3931920" cy="868680"/>
          </a:xfrm>
          <a:prstGeom prst="roundRect">
            <a:avLst>
              <a:gd name="adj" fmla="val 12308"/>
            </a:avLst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pic>
        <p:nvPicPr>
          <p:cNvPr id="44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727522"/>
            <a:ext cx="274320" cy="274320"/>
          </a:xfrm>
          <a:prstGeom prst="rect">
            <a:avLst/>
          </a:prstGeom>
        </p:spPr>
      </p:pic>
      <p:sp>
        <p:nvSpPr>
          <p:cNvPr id="45" name="Text 5"/>
          <p:cNvSpPr txBox="1"/>
          <p:nvPr/>
        </p:nvSpPr>
        <p:spPr>
          <a:xfrm>
            <a:off x="1143000" y="342577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0"/>
              </a:spcAft>
              <a:buNone/>
            </a:pPr>
            <a:r>
              <a:rPr lang="en-US" sz="1100" b="1" dirty="0">
                <a:solidFill>
                  <a:srgbClr val="FFFFFF"/>
                </a:solidFill>
              </a:rPr>
              <a:t>Obowiązkowe dla studentów studiów I stopnia Wydziału Humanistycznego</a:t>
            </a:r>
            <a:endParaRPr lang="en-US" sz="1900" dirty="0"/>
          </a:p>
          <a:p>
            <a:pPr marL="0" indent="0">
              <a:spcAft>
                <a:spcPts val="0"/>
              </a:spcAft>
              <a:buNone/>
            </a:pPr>
            <a:r>
              <a:rPr lang="en-US" sz="950" i="1" dirty="0">
                <a:solidFill>
                  <a:srgbClr val="DCE7F5"/>
                </a:solidFill>
              </a:rPr>
              <a:t>Compulsory for all BA students of the Faculty of Humanities</a:t>
            </a:r>
            <a:endParaRPr lang="en-US" sz="1900" dirty="0"/>
          </a:p>
          <a:p>
            <a:pPr marL="0" indent="0">
              <a:spcAft>
                <a:spcPts val="0"/>
              </a:spcAft>
              <a:buNone/>
            </a:pPr>
            <a:r>
              <a:rPr lang="de-DE" sz="950" i="1" dirty="0">
                <a:solidFill>
                  <a:srgbClr val="DCE7F5"/>
                </a:solidFill>
              </a:rPr>
              <a:t>Pflicht für alle Bachelorstudierenden der Humanistischen Fakultät</a:t>
            </a:r>
            <a:endParaRPr lang="en-US" sz="1900" dirty="0"/>
          </a:p>
        </p:txBody>
      </p:sp>
      <p:sp>
        <p:nvSpPr>
          <p:cNvPr id="46" name="Text 6"/>
          <p:cNvSpPr txBox="1"/>
          <p:nvPr/>
        </p:nvSpPr>
        <p:spPr>
          <a:xfrm>
            <a:off x="4663440" y="1984840"/>
            <a:ext cx="4023360" cy="2687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B80"/>
                </a:solidFill>
              </a:rPr>
              <a:t>Terminy spotkań w bibliotece, będących warunkiem zaliczenia szkolenia, przekażą opiekunowie roku.</a:t>
            </a:r>
            <a:endParaRPr lang="en-US" sz="1150" dirty="0"/>
          </a:p>
          <a:p>
            <a:pPr marL="0" indent="0">
              <a:buNone/>
            </a:pPr>
            <a:r>
              <a:rPr lang="en-US" sz="950" i="1" dirty="0">
                <a:solidFill>
                  <a:srgbClr val="4F6A8F"/>
                </a:solidFill>
              </a:rPr>
              <a:t>The dates of the library sessions, which are required to pass the training, will be announced by the year tutors.</a:t>
            </a:r>
            <a:endParaRPr lang="en-US" sz="1150" dirty="0"/>
          </a:p>
          <a:p>
            <a:pPr marL="0" indent="0">
              <a:buNone/>
            </a:pPr>
            <a:r>
              <a:rPr lang="de-DE" sz="950" i="1" dirty="0">
                <a:solidFill>
                  <a:srgbClr val="4F6A8F"/>
                </a:solidFill>
              </a:rPr>
              <a:t>Die Termine der Bibliothekstreffen, die für den Abschluss der Schulung erforderlich sind, gibt die Jahrgangsbetreuung bekannt.</a:t>
            </a:r>
            <a:endParaRPr lang="en-US" sz="1150" dirty="0"/>
          </a:p>
          <a:p>
            <a:pPr marL="0" indent="0">
              <a:spcAft>
                <a:spcPts val="0"/>
              </a:spcAft>
              <a:buNone/>
            </a:pPr>
            <a:r>
              <a:rPr lang="en-US" sz="500" dirty="0">
                <a:solidFill>
                  <a:srgbClr val="5B6B80"/>
                </a:solidFill>
              </a:rPr>
              <a:t> </a:t>
            </a:r>
            <a:endParaRPr lang="en-US" sz="1150" dirty="0"/>
          </a:p>
          <a:p>
            <a:pPr marL="0" indent="0">
              <a:buNone/>
            </a:pPr>
            <a:r>
              <a:rPr lang="en-US" sz="1150" u="sng" dirty="0">
                <a:solidFill>
                  <a:srgbClr val="0050A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bu.umk.pl/</a:t>
            </a:r>
            <a:r>
              <a:rPr lang="en-US" sz="1150" u="sng" dirty="0" err="1">
                <a:solidFill>
                  <a:srgbClr val="0050A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szkolenie-biblioteczne</a:t>
            </a:r>
            <a:endParaRPr lang="pl-PL" sz="1150" u="sng" dirty="0">
              <a:solidFill>
                <a:srgbClr val="0050AA"/>
              </a:solidFill>
            </a:endParaRPr>
          </a:p>
          <a:p>
            <a:pPr marL="0" indent="0">
              <a:buNone/>
            </a:pPr>
            <a:endParaRPr lang="pl-PL" sz="1150" u="sng" dirty="0">
              <a:solidFill>
                <a:srgbClr val="0050AA"/>
              </a:solidFill>
            </a:endParaRPr>
          </a:p>
          <a:p>
            <a:r>
              <a:rPr lang="pl-PL" sz="1150" b="0" i="0" u="none">
                <a:solidFill>
                  <a:srgbClr val="5B6B80"/>
                </a:solidFill>
              </a:rPr>
              <a:t>Harmonogram szkoleń: od poniedziałku do piątku, 9.00–10.30, 12.00–13.30 i 14.00–15.30, od 12 października do grudnia.</a:t>
            </a:r>
          </a:p>
          <a:p>
            <a:r>
              <a:rPr lang="en-GB" sz="950" b="0" i="1" u="none">
                <a:solidFill>
                  <a:srgbClr val="4F6A8F"/>
                </a:solidFill>
              </a:rPr>
              <a:t>Training schedule: Monday to Friday, 9:00–10:30, 12:00–13:30 and 14:00–15:30, from 12 October until December.</a:t>
            </a:r>
          </a:p>
          <a:p>
            <a:r>
              <a:rPr lang="de-DE" sz="950" b="0" i="1" u="none">
                <a:solidFill>
                  <a:srgbClr val="4F6A8F"/>
                </a:solidFill>
              </a:rPr>
              <a:t>Schulungstermine: Montag bis Freitag, 9:00–10:30, 12:00–13:30 und 14:00–15:30 Uhr, vom 12. Oktober bis Dezember.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  <p:sp>
        <p:nvSpPr>
          <p:cNvPr id="47" name="Audience LS"/>
          <p:cNvSpPr/>
          <p:nvPr/>
        </p:nvSpPr>
        <p:spPr>
          <a:xfrm>
            <a:off x="2240279" y="1188720"/>
            <a:ext cx="214884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48" name="Audience FG"/>
          <p:cNvSpPr/>
          <p:nvPr/>
        </p:nvSpPr>
        <p:spPr>
          <a:xfrm>
            <a:off x="457199" y="1188720"/>
            <a:ext cx="16916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Nowy projekt: wsparcie dla studentów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New project: student support</a:t>
            </a:r>
            <a:endParaRPr lang="en-US" sz="12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Neues Projekt: Unterstützung für Studierende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2286"/>
            </a:avLst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508760"/>
            <a:ext cx="502920" cy="50292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1636776"/>
            <a:ext cx="246888" cy="24688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1488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FFCD00"/>
                </a:solidFill>
              </a:rPr>
              <a:t>PIERWSZA EDYCJA  ·  FIRST EDITION  ·  ERSTE RUNDE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468880"/>
            <a:ext cx="3337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„Od kandydata do absolwenta! Kompleksowy program przeciwdziałania DROP-OUTowi na UMK”</a:t>
            </a:r>
            <a:endParaRPr lang="en-US" sz="1700" dirty="0"/>
          </a:p>
          <a:p>
            <a:pPr marL="0" indent="0">
              <a:buNone/>
            </a:pPr>
            <a:r>
              <a:rPr lang="en-US" sz="500" dirty="0">
                <a:solidFill>
                  <a:srgbClr val="FFFFFF"/>
                </a:solidFill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200" i="1" dirty="0">
                <a:solidFill>
                  <a:srgbClr val="BFD3EE"/>
                </a:solidFill>
              </a:rPr>
              <a:t>“From Candidate to Graduate! A Comprehensive Programme to Prevent Drop-Out at NCU”</a:t>
            </a:r>
            <a:endParaRPr lang="en-US" sz="1700" dirty="0"/>
          </a:p>
          <a:p>
            <a:pPr marL="0" indent="0">
              <a:buNone/>
            </a:pPr>
            <a:r>
              <a:rPr lang="de-DE" sz="1200" i="1" dirty="0">
                <a:solidFill>
                  <a:srgbClr val="BFD3EE"/>
                </a:solidFill>
              </a:rPr>
              <a:t>„Vom Bewerber zum Absolventen! Ein umfassendes Programm gegen Studienabbruch an der UMK“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1280160"/>
            <a:ext cx="3931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A41"/>
                </a:solidFill>
              </a:rPr>
              <a:t>W bieżącym roku akademickim rusza pierwsza edycja projektu, którego celem jest stworzenie systemu wsparcia dla studentów, którzy przedwcześnie przerywają studia, rezygnując z dalszego kształcenia przed uzyskaniem dyplomu.</a:t>
            </a:r>
            <a:endParaRPr lang="en-US" sz="1400" dirty="0"/>
          </a:p>
          <a:p>
            <a:pPr marL="0" indent="0">
              <a:buNone/>
            </a:pPr>
            <a:r>
              <a:rPr lang="en-US" sz="600" dirty="0">
                <a:solidFill>
                  <a:srgbClr val="1B2A41"/>
                </a:solidFill>
              </a:rPr>
              <a:t> </a:t>
            </a:r>
            <a:endParaRPr lang="en-US" sz="1400" dirty="0"/>
          </a:p>
          <a:p>
            <a:pPr marL="0" indent="0">
              <a:buNone/>
            </a:pPr>
            <a:r>
              <a:rPr lang="en-US" sz="1200" i="1" dirty="0">
                <a:solidFill>
                  <a:srgbClr val="4F6A8F"/>
                </a:solidFill>
              </a:rPr>
              <a:t>This academic year sees the first edition of a project that aims to build a support system for students who leave university early, before completing their degree.</a:t>
            </a:r>
            <a:endParaRPr lang="en-US" sz="1400" dirty="0"/>
          </a:p>
          <a:p>
            <a:pPr marL="0" indent="0">
              <a:buNone/>
            </a:pPr>
            <a:r>
              <a:rPr lang="de-DE" sz="1200" i="1" dirty="0">
                <a:solidFill>
                  <a:srgbClr val="4F6A8F"/>
                </a:solidFill>
              </a:rPr>
              <a:t>In diesem Studienjahr startet die erste Runde eines Projekts, das ein Unterstützungssystem für Studierende aufbauen soll, die ihr Studium vor dem Abschluss abbrechen.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754880" y="3840480"/>
            <a:ext cx="3931920" cy="640080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402336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440680" y="38404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sng" dirty="0">
                <a:solidFill>
                  <a:srgbClr val="00357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anty-drop-out.umk.pl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Koła naukowe, Erasmus+, media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Student research groups, Erasmus+ and social media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Studentische Arbeitskreise, Erasmus+ und soziale Medien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Icon circle"/>
          <p:cNvSpPr/>
          <p:nvPr/>
        </p:nvSpPr>
        <p:spPr>
          <a:xfrm>
            <a:off x="685800" y="14630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Icon FaFlask" descr="FaFla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1581912"/>
            <a:ext cx="219456" cy="21945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5800" y="2011680"/>
            <a:ext cx="2194560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Koła naukowe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Research groups  ·  Arbeitskreise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Zachęcamy do udziału! Koła organizują konkursy oraz wydarzenia kulturalne i naukowe.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Join one – they run competitions and cultural and academic events.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Machen Sie mit – es gibt Wettbewerbe sowie Kultur- und Wissenschaftsveranstaltungen.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sng">
                <a:solidFill>
                  <a:srgbClr val="0050AA"/>
                </a:solidFill>
                <a:hlinkClick r:id="rId3"/>
              </a:rPr>
              <a:t>human.umk.pl/student/kola-naukowe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Icon circle"/>
          <p:cNvSpPr/>
          <p:nvPr/>
        </p:nvSpPr>
        <p:spPr>
          <a:xfrm>
            <a:off x="3493008" y="14630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Icon FaGlobeEurope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79" y="1581912"/>
            <a:ext cx="219456" cy="21945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93008" y="2011680"/>
            <a:ext cx="2194560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Erasmus+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Study abroad  ·  Auslandsstudium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Na II lub III roku można wyjechać na stypendium Erasmus+.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In year 2 or 3 you can study abroad with Erasmus+.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Im 2. oder 3. Jahr ist ein Erasmus+-Aufenthalt möglich.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Icon circle"/>
          <p:cNvSpPr/>
          <p:nvPr/>
        </p:nvSpPr>
        <p:spPr>
          <a:xfrm>
            <a:off x="6300216" y="1463040"/>
            <a:ext cx="457200" cy="45720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Icon FaFacebookF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088" y="1581912"/>
            <a:ext cx="219456" cy="21945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300216" y="2011680"/>
            <a:ext cx="2194560" cy="242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Facebook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News  ·  Neuigkeiten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none">
                <a:solidFill>
                  <a:srgbClr val="1B2A41"/>
                </a:solidFill>
              </a:rPr>
              <a:t>Aktualności Samorządu Studentów i Wydziału: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News from the Student Government and the Faculty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Neuigkeiten von Studierendenrat und Fakultät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sng">
                <a:solidFill>
                  <a:srgbClr val="0050AA"/>
                </a:solidFill>
                <a:hlinkClick r:id="rId6"/>
              </a:rPr>
              <a:t>facebook.com/sshumumk</a:t>
            </a:r>
          </a:p>
          <a:p>
            <a:r>
              <a:rPr lang="pl-PL" sz="1100" b="0" i="0" u="sng">
                <a:solidFill>
                  <a:srgbClr val="0050AA"/>
                </a:solidFill>
                <a:hlinkClick r:id="rId7"/>
              </a:rPr>
              <a:t>facebook.com/humanistycznyumk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50AA"/>
                </a:solidFill>
              </a:rPr>
              <a:t>Pomoc psychologiczna i wsparcie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694944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b="0" i="1" u="none">
                <a:solidFill>
                  <a:srgbClr val="4F6A8F"/>
                </a:solidFill>
              </a:rPr>
              <a:t>Psychological help and disability support</a:t>
            </a:r>
          </a:p>
          <a:p>
            <a:r>
              <a:rPr lang="de-DE" sz="1200" b="0" i="1" u="none">
                <a:solidFill>
                  <a:srgbClr val="4F6A8F"/>
                </a:solidFill>
              </a:rPr>
              <a:t>Psychologische Hilfe und Unterstützung bei Behinderung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B6B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  <p:sp>
        <p:nvSpPr>
          <p:cNvPr id="26" name="Audience LS"/>
          <p:cNvSpPr/>
          <p:nvPr/>
        </p:nvSpPr>
        <p:spPr>
          <a:xfrm>
            <a:off x="6355080" y="731520"/>
            <a:ext cx="2331720" cy="402336"/>
          </a:xfrm>
          <a:prstGeom prst="roundRect">
            <a:avLst>
              <a:gd name="adj" fmla="val 50000"/>
            </a:avLst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003575"/>
                </a:solidFill>
              </a:rPr>
              <a:t>LINGWISTYKA STOSOWANA</a:t>
            </a:r>
          </a:p>
          <a:p>
            <a:pPr algn="ctr"/>
            <a:r>
              <a:rPr lang="en-GB" sz="800" b="0" i="1" u="none">
                <a:solidFill>
                  <a:srgbClr val="003575"/>
                </a:solidFill>
              </a:rPr>
              <a:t>Applied Linguistics  ·  Angewandte Linguistik</a:t>
            </a:r>
          </a:p>
        </p:txBody>
      </p:sp>
      <p:sp>
        <p:nvSpPr>
          <p:cNvPr id="27" name="Audience FG"/>
          <p:cNvSpPr/>
          <p:nvPr/>
        </p:nvSpPr>
        <p:spPr>
          <a:xfrm>
            <a:off x="4343400" y="73152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0050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lang="pl-PL" sz="900" b="1" i="0" u="none">
                <a:solidFill>
                  <a:srgbClr val="FFFFFF"/>
                </a:solidFill>
              </a:rPr>
              <a:t>FILOLOGIA GERMAŃSKA</a:t>
            </a:r>
          </a:p>
          <a:p>
            <a:pPr algn="ctr"/>
            <a:r>
              <a:rPr lang="en-GB" sz="800" b="0" i="1" u="none">
                <a:solidFill>
                  <a:srgbClr val="DCE6F5"/>
                </a:solidFill>
              </a:rPr>
              <a:t>German Philology  ·  Germanistik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"/>
          <p:cNvSpPr/>
          <p:nvPr/>
        </p:nvSpPr>
        <p:spPr>
          <a:xfrm>
            <a:off x="777240" y="150876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FaHandHoldingHeart" descr="FaHandHoldingHe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99" y="1639519"/>
            <a:ext cx="241401" cy="2414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77240" y="2148840"/>
            <a:ext cx="33375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Pomoc psychologiczna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Psychological help  ·  Psychologische Hilfe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2834640"/>
            <a:ext cx="33375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UMK prowadzi ośrodek wsparcia z bezpłatną pomocą psychologów.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NCU runs a support centre with free help from psychologists.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Die UMK bietet ein Beratungszentrum mit kostenloser psychologischer Hilfe.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sng">
                <a:solidFill>
                  <a:srgbClr val="0050AA"/>
                </a:solidFill>
                <a:hlinkClick r:id="rId3"/>
              </a:rPr>
              <a:t>umk.pl – pomoc psychologiczna i psychiatryczna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09160" y="1280160"/>
            <a:ext cx="3977639" cy="3200400"/>
          </a:xfrm>
          <a:prstGeom prst="roundRect">
            <a:avLst>
              <a:gd name="adj" fmla="val 4000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Icon circle"/>
          <p:cNvSpPr/>
          <p:nvPr/>
        </p:nvSpPr>
        <p:spPr>
          <a:xfrm>
            <a:off x="5029200" y="1508760"/>
            <a:ext cx="502920" cy="502920"/>
          </a:xfrm>
          <a:prstGeom prst="ellipse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Icon FaUniversalAccess" descr="FaUniversalAcce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959" y="1639519"/>
            <a:ext cx="241401" cy="24140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0" y="2148840"/>
            <a:ext cx="33375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400" b="1" i="0" u="none">
                <a:solidFill>
                  <a:srgbClr val="003575"/>
                </a:solidFill>
              </a:rPr>
              <a:t>Biuro ds. Osób z Niepełnosprawnościami</a:t>
            </a:r>
          </a:p>
          <a:p>
            <a:r>
              <a:rPr lang="en-GB" sz="900" b="0" i="1" u="none">
                <a:solidFill>
                  <a:srgbClr val="4F6A8F"/>
                </a:solidFill>
              </a:rPr>
              <a:t>Disability Support Office  ·  Büro für Studierende mit Behinderung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0" y="2834640"/>
            <a:ext cx="33375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l-PL" sz="1200" b="0" i="0" u="none">
                <a:solidFill>
                  <a:srgbClr val="1B2A41"/>
                </a:solidFill>
              </a:rPr>
              <a:t>Biuro pomaga w studiowaniu osobom z niepełnosprawnościami.</a:t>
            </a:r>
          </a:p>
          <a:p>
            <a:r>
              <a:rPr lang="en-GB" sz="1000" b="0" i="1" u="none">
                <a:solidFill>
                  <a:srgbClr val="4F6A8F"/>
                </a:solidFill>
              </a:rPr>
              <a:t>The office supports students with disabilities in their studies.</a:t>
            </a:r>
          </a:p>
          <a:p>
            <a:r>
              <a:rPr lang="de-DE" sz="1000" b="0" i="1" u="none">
                <a:solidFill>
                  <a:srgbClr val="4F6A8F"/>
                </a:solidFill>
              </a:rPr>
              <a:t>Das Büro unterstützt Studierende mit Behinderung im Studium.</a:t>
            </a:r>
          </a:p>
          <a:p>
            <a:r>
              <a:rPr lang="pl-PL" sz="500" b="0" i="0" u="none">
                <a:solidFill>
                  <a:srgbClr val="1B2A41"/>
                </a:solidFill>
              </a:rPr>
              <a:t> </a:t>
            </a:r>
          </a:p>
          <a:p>
            <a:r>
              <a:rPr lang="pl-PL" sz="1100" b="0" i="0" u="sng">
                <a:solidFill>
                  <a:srgbClr val="0050AA"/>
                </a:solidFill>
                <a:hlinkClick r:id="rId5"/>
              </a:rPr>
              <a:t>bon.umk.pl – kontakt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3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914400"/>
            <a:ext cx="4754880" cy="4754880"/>
          </a:xfrm>
          <a:prstGeom prst="ellipse">
            <a:avLst/>
          </a:prstGeom>
          <a:solidFill>
            <a:srgbClr val="0050AA"/>
          </a:solidFill>
          <a:ln w="12700">
            <a:solidFill>
              <a:srgbClr val="0050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0" y="2194560"/>
            <a:ext cx="2194560" cy="2194560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384048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</a:rPr>
              <a:t>Dziękuję za uwagę!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09728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BFD3EE"/>
                </a:solidFill>
              </a:rPr>
              <a:t>Thank you for your attention!</a:t>
            </a:r>
            <a:endParaRPr lang="en-US" sz="1800" dirty="0"/>
          </a:p>
          <a:p>
            <a:pPr marL="0" indent="0">
              <a:buNone/>
            </a:pPr>
            <a:r>
              <a:rPr lang="de-DE" sz="1800" i="1" dirty="0">
                <a:solidFill>
                  <a:srgbClr val="BFD3EE"/>
                </a:solidFill>
              </a:rPr>
              <a:t>Vielen Dank für Ihre Aufmerksamkeit!</a:t>
            </a:r>
            <a:endParaRPr lang="en-US" sz="1800" dirty="0"/>
          </a:p>
          <a:p>
            <a:r>
              <a:rPr lang="it-IT" sz="1200" b="0" i="1" u="none">
                <a:solidFill>
                  <a:srgbClr val="FFCD00"/>
                </a:solidFill>
              </a:rPr>
              <a:t>Grazie mille!  ·  Merci !  ·  ¡Muchas gracias!  ·  Děkuju!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640080" y="190195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CD00"/>
                </a:solidFill>
              </a:rPr>
              <a:t>Śledźcie nas na:</a:t>
            </a:r>
            <a:r>
              <a:rPr lang="en-US" sz="1500" i="1" dirty="0">
                <a:solidFill>
                  <a:srgbClr val="BFD3EE"/>
                </a:solidFill>
              </a:rPr>
              <a:t>  ·  Follow us:  ·  Folgen Sie uns: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286000"/>
            <a:ext cx="438912" cy="438912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2395728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80160" y="228600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human.umk.pl/student-2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0080" y="2871216"/>
            <a:ext cx="438912" cy="438912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" y="2980944"/>
            <a:ext cx="219456" cy="21945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280160" y="2871216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facebook.com/GermanistykaTorun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40080" y="3456432"/>
            <a:ext cx="438912" cy="438912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" y="3566160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80160" y="3456432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tiktok.com/@germaumk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40080" y="4041648"/>
            <a:ext cx="438912" cy="438912"/>
          </a:xfrm>
          <a:prstGeom prst="ellipse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808" y="4151376"/>
            <a:ext cx="219456" cy="2194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280160" y="4041648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rgbClr val="FFFF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youtube.com/@GermaUMK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MK Filologia germańska">
  <a:themeElements>
    <a:clrScheme name="UMK Filologia germańska">
      <a:dk1>
        <a:srgbClr val="1B2A41"/>
      </a:dk1>
      <a:lt1>
        <a:srgbClr val="FFFFFF"/>
      </a:lt1>
      <a:dk2>
        <a:srgbClr val="003575"/>
      </a:dk2>
      <a:lt2>
        <a:srgbClr val="EEF3FA"/>
      </a:lt2>
      <a:accent1>
        <a:srgbClr val="0050AA"/>
      </a:accent1>
      <a:accent2>
        <a:srgbClr val="FFCD00"/>
      </a:accent2>
      <a:accent3>
        <a:srgbClr val="00A9E0"/>
      </a:accent3>
      <a:accent4>
        <a:srgbClr val="7A8CA5"/>
      </a:accent4>
      <a:accent5>
        <a:srgbClr val="2E7D5B"/>
      </a:accent5>
      <a:accent6>
        <a:srgbClr val="C0392B"/>
      </a:accent6>
      <a:hlink>
        <a:srgbClr val="0050AA"/>
      </a:hlink>
      <a:folHlink>
        <a:srgbClr val="5A3E9B"/>
      </a:folHlink>
    </a:clrScheme>
    <a:fontScheme name="UMK Filologia germańska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5107</Words>
  <Application>Microsoft Office PowerPoint</Application>
  <PresentationFormat>Pokaz na ekranie (16:9)</PresentationFormat>
  <Paragraphs>744</Paragraphs>
  <Slides>39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2" baseType="lpstr">
      <vt:lpstr>Arial</vt:lpstr>
      <vt:lpstr>Calibri</vt:lpstr>
      <vt:lpstr>UMK Filologia germańska</vt:lpstr>
      <vt:lpstr>Prezentacja programu PowerPoint</vt:lpstr>
      <vt:lpstr>Gdzie studiujemy</vt:lpstr>
      <vt:lpstr>Obiekty UMK w Toruniu</vt:lpstr>
      <vt:lpstr>Miasteczko akademickie UMK</vt:lpstr>
      <vt:lpstr>Collegium Humanisticum</vt:lpstr>
      <vt:lpstr>Collegium Maius</vt:lpstr>
      <vt:lpstr>Lingwistyka stosowana – sekcje</vt:lpstr>
      <vt:lpstr>Lingwistyka stosowana – dni zajęć</vt:lpstr>
      <vt:lpstr>Katedry Filologii Germańskiej</vt:lpstr>
      <vt:lpstr>Informacje dla studentów na umk.pl</vt:lpstr>
      <vt:lpstr>Zapisy i formalności</vt:lpstr>
      <vt:lpstr>Pierwsze kroki</vt:lpstr>
      <vt:lpstr>Zapisy na zajęcia PNJN</vt:lpstr>
      <vt:lpstr>Immatrykulacja i ślubowanie</vt:lpstr>
      <vt:lpstr>Legitymacja studencka</vt:lpstr>
      <vt:lpstr>Plan zajęć i organizacja roku</vt:lpstr>
      <vt:lpstr>Regulamin i plan studiów</vt:lpstr>
      <vt:lpstr>Kwalifikacje nauczycielskie</vt:lpstr>
      <vt:lpstr>Grupy i moduły</vt:lpstr>
      <vt:lpstr>Plan studiów – I rok filologii germańskiej</vt:lpstr>
      <vt:lpstr>Konsultacje, sylabusy, zaliczenia</vt:lpstr>
      <vt:lpstr>Praktyczna nauka języka (PNJ)</vt:lpstr>
      <vt:lpstr>Kontakty</vt:lpstr>
      <vt:lpstr>Kontakty – filologia germańska</vt:lpstr>
      <vt:lpstr>Kontakty – Wydział Humanistyczny</vt:lpstr>
      <vt:lpstr>Władze Wydziału Humanistycznego</vt:lpstr>
      <vt:lpstr>Lingwistyka stosowana – kogo trzeba znać</vt:lpstr>
      <vt:lpstr>Lingwistyka stosowana – opiekunowie I roku</vt:lpstr>
      <vt:lpstr>Narzędzia i wsparcie</vt:lpstr>
      <vt:lpstr>Podania i sprawy w dziekanacie</vt:lpstr>
      <vt:lpstr>Jak zwracać się do wykładowców</vt:lpstr>
      <vt:lpstr>Sieć komputerowa i narzędzia online</vt:lpstr>
      <vt:lpstr>Strona Wydziału dla studentów</vt:lpstr>
      <vt:lpstr>Szkolenia BHP</vt:lpstr>
      <vt:lpstr>Szkolenie biblioteczne</vt:lpstr>
      <vt:lpstr>Nowy projekt: wsparcie dla studentów</vt:lpstr>
      <vt:lpstr>Koła naukowe, Erasmus+, media</vt:lpstr>
      <vt:lpstr>Pomoc psychologiczna i wsparcie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Filologia germańska – spotkanie z opiekunem I roku</dc:title>
  <dc:subject>PptxGenJS Presentation</dc:subject>
  <dc:creator>PptxGenJS</dc:creator>
  <cp:lastModifiedBy>Anna Mikołajewska (nanett)</cp:lastModifiedBy>
  <cp:revision>7</cp:revision>
  <dcterms:created xsi:type="dcterms:W3CDTF">2026-10-03T15:34:35Z</dcterms:created>
  <dcterms:modified xsi:type="dcterms:W3CDTF">2026-10-04T12:52:06Z</dcterms:modified>
</cp:coreProperties>
</file>