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77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EB"/>
    <a:srgbClr val="053A98"/>
    <a:srgbClr val="083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704" autoAdjust="0"/>
  </p:normalViewPr>
  <p:slideViewPr>
    <p:cSldViewPr snapToGrid="0" snapToObjects="1">
      <p:cViewPr varScale="1">
        <p:scale>
          <a:sx n="87" d="100"/>
          <a:sy n="87" d="100"/>
        </p:scale>
        <p:origin x="17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ydzial hum PL 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3" y="296333"/>
            <a:ext cx="2718816" cy="1194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0"/>
            <a:ext cx="5486400" cy="5981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673" y="3867803"/>
            <a:ext cx="4755440" cy="1149336"/>
          </a:xfrm>
          <a:prstGeom prst="rect">
            <a:avLst/>
          </a:prstGeom>
        </p:spPr>
        <p:txBody>
          <a:bodyPr vert="horz"/>
          <a:lstStyle>
            <a:lvl1pPr algn="l">
              <a:defRPr sz="3200" b="1" i="0" strike="noStrike">
                <a:solidFill>
                  <a:srgbClr val="053A98"/>
                </a:solidFill>
              </a:defRPr>
            </a:lvl1pPr>
          </a:lstStyle>
          <a:p>
            <a:pPr>
              <a:lnSpc>
                <a:spcPts val="4000"/>
              </a:lnSpc>
              <a:tabLst/>
            </a:pP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Kliknij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aby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dodać</a:t>
            </a:r>
            <a:b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</a:b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tytuł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prezentacji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5017139"/>
            <a:ext cx="4755974" cy="8869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139DEB"/>
                </a:solidFill>
              </a:defRPr>
            </a:lvl1pPr>
            <a:lvl2pPr>
              <a:defRPr sz="2400">
                <a:solidFill>
                  <a:srgbClr val="053A98"/>
                </a:solidFill>
              </a:defRPr>
            </a:lvl2pPr>
            <a:lvl3pPr>
              <a:defRPr sz="2400">
                <a:solidFill>
                  <a:srgbClr val="053A98"/>
                </a:solidFill>
              </a:defRPr>
            </a:lvl3pPr>
            <a:lvl4pPr>
              <a:defRPr sz="2400">
                <a:solidFill>
                  <a:srgbClr val="053A98"/>
                </a:solidFill>
              </a:defRPr>
            </a:lvl4pPr>
            <a:lvl5pPr>
              <a:defRPr sz="2400">
                <a:solidFill>
                  <a:srgbClr val="053A98"/>
                </a:solidFill>
              </a:defRPr>
            </a:lvl5pPr>
          </a:lstStyle>
          <a:p>
            <a:pPr lvl="0"/>
            <a:r>
              <a:rPr lang="pl-PL" dirty="0"/>
              <a:t>Kliknij aby dodać podtytuł prezentacji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58809" y="5958253"/>
            <a:ext cx="1761057" cy="41293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E4387F1C-31B5-E049-8F12-9FAEC8677B35}" type="datetime1">
              <a:rPr lang="pl-PL" sz="1800" smtClean="0">
                <a:solidFill>
                  <a:schemeClr val="bg1">
                    <a:lumMod val="65000"/>
                  </a:schemeClr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02.10.2023</a:t>
            </a:fld>
            <a:endParaRPr lang="en-US" sz="1800" dirty="0" err="1">
              <a:solidFill>
                <a:schemeClr val="bg1">
                  <a:lumMod val="65000"/>
                </a:schemeClr>
              </a:solidFill>
              <a:latin typeface="Calibri" pitchFamily="18" charset="0"/>
              <a:cs typeface="Calib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6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494785" y="4191000"/>
            <a:ext cx="3518915" cy="19591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" y="1276350"/>
            <a:ext cx="9143995" cy="1731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139DEB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139DEB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94285" y="4191000"/>
            <a:ext cx="3645915" cy="19591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468987" y="3403600"/>
            <a:ext cx="7544713" cy="6857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  <a:endParaRPr lang="en-US" dirty="0"/>
          </a:p>
        </p:txBody>
      </p:sp>
      <p:pic>
        <p:nvPicPr>
          <p:cNvPr id="14" name="Picture 13" descr="wydzial hum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12" y="68936"/>
            <a:ext cx="2029968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2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ydzial hum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12" y="68936"/>
            <a:ext cx="2029968" cy="890016"/>
          </a:xfrm>
          <a:prstGeom prst="rect">
            <a:avLst/>
          </a:prstGeom>
        </p:spPr>
      </p:pic>
      <p:sp>
        <p:nvSpPr>
          <p:cNvPr id="3" name="Freeform 2"/>
          <p:cNvSpPr/>
          <p:nvPr userDrawn="1"/>
        </p:nvSpPr>
        <p:spPr>
          <a:xfrm>
            <a:off x="0" y="594052"/>
            <a:ext cx="2286000" cy="6263948"/>
          </a:xfrm>
          <a:custGeom>
            <a:avLst/>
            <a:gdLst>
              <a:gd name="connsiteX0" fmla="*/ 0 w 2286000"/>
              <a:gd name="connsiteY0" fmla="*/ 6858000 h 6858000"/>
              <a:gd name="connsiteX1" fmla="*/ 2286000 w 2286000"/>
              <a:gd name="connsiteY1" fmla="*/ 6858000 h 6858000"/>
              <a:gd name="connsiteX2" fmla="*/ 2286000 w 2286000"/>
              <a:gd name="connsiteY2" fmla="*/ 0 h 6858000"/>
              <a:gd name="connsiteX3" fmla="*/ 0 w 2286000"/>
              <a:gd name="connsiteY3" fmla="*/ 0 h 6858000"/>
              <a:gd name="connsiteX4" fmla="*/ 0 w 2286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6000" h="6858000">
                <a:moveTo>
                  <a:pt x="0" y="6858000"/>
                </a:moveTo>
                <a:lnTo>
                  <a:pt x="2286000" y="6858000"/>
                </a:lnTo>
                <a:lnTo>
                  <a:pt x="228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139DEB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"/>
          <p:cNvSpPr txBox="1"/>
          <p:nvPr userDrawn="1"/>
        </p:nvSpPr>
        <p:spPr>
          <a:xfrm>
            <a:off x="550852" y="1540354"/>
            <a:ext cx="1046460" cy="5058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000" dirty="0" err="1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Spis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treści</a:t>
            </a:r>
            <a:endParaRPr lang="en-US" altLang="zh-CN" sz="2000" dirty="0">
              <a:solidFill>
                <a:schemeClr val="bg1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2775681" y="2900858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4.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2775681" y="3331597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5.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775681" y="3759718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6.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2775681" y="4194363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7.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2775681" y="4624707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8.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2775681" y="5055051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9.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2775681" y="5485845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10.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544836" y="6077156"/>
            <a:ext cx="51561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775681" y="2470514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3.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2775681" y="2044199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2.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2775681" y="1611844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1.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658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Numer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7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139DEB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139DEB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69899" y="3263900"/>
            <a:ext cx="5867399" cy="2578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469900" y="2273300"/>
            <a:ext cx="5867399" cy="92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3" hasCustomPrompt="1"/>
          </p:nvPr>
        </p:nvSpPr>
        <p:spPr>
          <a:xfrm>
            <a:off x="469900" y="1193800"/>
            <a:ext cx="5867398" cy="10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pl-PL" dirty="0"/>
              <a:t>1.</a:t>
            </a:r>
            <a:endParaRPr lang="en-US" dirty="0"/>
          </a:p>
        </p:txBody>
      </p:sp>
      <p:pic>
        <p:nvPicPr>
          <p:cNvPr id="10" name="Picture 9" descr="wydzial hum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12" y="68936"/>
            <a:ext cx="2029968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139DEB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139DEB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469899" y="2438400"/>
            <a:ext cx="7594601" cy="3429000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Wingdings" charset="2"/>
              <a:buChar char=""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469900" y="1460500"/>
            <a:ext cx="5867399" cy="92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pic>
        <p:nvPicPr>
          <p:cNvPr id="9" name="Picture 8" descr="wydzial hum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12" y="68936"/>
            <a:ext cx="2029968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5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139DEB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139DEB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469899" y="1460500"/>
            <a:ext cx="7594601" cy="44069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charset="2"/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pic>
        <p:nvPicPr>
          <p:cNvPr id="9" name="Picture 8" descr="wydzial hum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12" y="68936"/>
            <a:ext cx="2029968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3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ytuł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139DEB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139DEB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8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72866" y="1219201"/>
            <a:ext cx="7515434" cy="1587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457845" y="2946403"/>
            <a:ext cx="3530455" cy="305127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544836" y="2946403"/>
            <a:ext cx="3454076" cy="30512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pic>
        <p:nvPicPr>
          <p:cNvPr id="10" name="Picture 9" descr="wydzial hum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12" y="68936"/>
            <a:ext cx="2029968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6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ekst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139DEB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139DEB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571491" y="1286142"/>
            <a:ext cx="4572509" cy="51429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68636" y="1651000"/>
            <a:ext cx="3530455" cy="4389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pic>
        <p:nvPicPr>
          <p:cNvPr id="9" name="Picture 8" descr="wydzial hum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12" y="68936"/>
            <a:ext cx="2029968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4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Duże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552575" y="1286141"/>
            <a:ext cx="8585200" cy="4715095"/>
          </a:xfrm>
          <a:custGeom>
            <a:avLst/>
            <a:gdLst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0 w 8585200"/>
              <a:gd name="connsiteY4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4660899 w 8585200"/>
              <a:gd name="connsiteY3" fmla="*/ 4708259 h 4714607"/>
              <a:gd name="connsiteX4" fmla="*/ 0 w 8585200"/>
              <a:gd name="connsiteY4" fmla="*/ 4714607 h 4714607"/>
              <a:gd name="connsiteX5" fmla="*/ 0 w 8585200"/>
              <a:gd name="connsiteY5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1512 w 8585200"/>
              <a:gd name="connsiteY6" fmla="*/ 3868448 h 4714607"/>
              <a:gd name="connsiteX7" fmla="*/ 0 w 8585200"/>
              <a:gd name="connsiteY7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0 w 8585200"/>
              <a:gd name="connsiteY4" fmla="*/ 4714607 h 4714607"/>
              <a:gd name="connsiteX5" fmla="*/ 1512 w 8585200"/>
              <a:gd name="connsiteY5" fmla="*/ 3868448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1512 w 8585200"/>
              <a:gd name="connsiteY4" fmla="*/ 3868448 h 4714607"/>
              <a:gd name="connsiteX5" fmla="*/ 0 w 8585200"/>
              <a:gd name="connsiteY5" fmla="*/ 0 h 4714607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0 w 8585200"/>
              <a:gd name="connsiteY4" fmla="*/ 4714607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74185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507409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5200" h="4715095">
                <a:moveTo>
                  <a:pt x="0" y="0"/>
                </a:moveTo>
                <a:lnTo>
                  <a:pt x="8585200" y="0"/>
                </a:lnTo>
                <a:lnTo>
                  <a:pt x="8585200" y="4714607"/>
                </a:lnTo>
                <a:lnTo>
                  <a:pt x="4023316" y="4715095"/>
                </a:lnTo>
                <a:cubicBezTo>
                  <a:pt x="4020737" y="4432717"/>
                  <a:pt x="4024383" y="4150338"/>
                  <a:pt x="4021804" y="3867960"/>
                </a:cubicBezTo>
                <a:lnTo>
                  <a:pt x="1512" y="38684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139DEB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139DEB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94037" y="5308601"/>
            <a:ext cx="3938264" cy="6921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podpis</a:t>
            </a:r>
            <a:endParaRPr lang="en-US" dirty="0"/>
          </a:p>
        </p:txBody>
      </p:sp>
      <p:pic>
        <p:nvPicPr>
          <p:cNvPr id="10" name="Picture 9" descr="wydzial hum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12" y="68936"/>
            <a:ext cx="2029968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9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Kilka zdję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430593" y="3643312"/>
            <a:ext cx="5713407" cy="2355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1" y="3643312"/>
            <a:ext cx="3115688" cy="1928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" y="1276350"/>
            <a:ext cx="5713407" cy="2144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139DEB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139DEB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6007838" y="1276351"/>
            <a:ext cx="3136162" cy="2144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60374" y="5640286"/>
            <a:ext cx="2854326" cy="4598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podpis</a:t>
            </a:r>
            <a:endParaRPr lang="en-US" dirty="0"/>
          </a:p>
        </p:txBody>
      </p:sp>
      <p:pic>
        <p:nvPicPr>
          <p:cNvPr id="12" name="Picture 11" descr="wydzial hum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12" y="68936"/>
            <a:ext cx="2029968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3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5930900" y="4011425"/>
            <a:ext cx="228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Office 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9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8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towasz@umk.pl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el:+48%2056%20611-35-14" TargetMode="External"/><Relationship Id="rId2" Type="http://schemas.openxmlformats.org/officeDocument/2006/relationships/hyperlink" Target="mailto:mcyzman@umk.p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magnos@umk.plwicki@umk.pl" TargetMode="External"/><Relationship Id="rId5" Type="http://schemas.openxmlformats.org/officeDocument/2006/relationships/hyperlink" Target="https://www.human.umk.pl/student/informacje-dziekanatu/" TargetMode="External"/><Relationship Id="rId4" Type="http://schemas.openxmlformats.org/officeDocument/2006/relationships/hyperlink" Target="mailto:hsamulska@umk.p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kazan@umk.pl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uci.umk.pl/index.php/Kategoria:Studenci_i_doktoranci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ermanistykaTorun" TargetMode="External"/><Relationship Id="rId2" Type="http://schemas.openxmlformats.org/officeDocument/2006/relationships/hyperlink" Target="https://www.human.umk.pl/student-2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man.umk.pl/student/rejestracja-na-zajecia/" TargetMode="External"/><Relationship Id="rId2" Type="http://schemas.openxmlformats.org/officeDocument/2006/relationships/hyperlink" Target="https://www.human.umk.pl/student-2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k.pl/uczelnia/dokumenty/rok_akademicki/ZR-46-2023.pdf" TargetMode="External"/><Relationship Id="rId2" Type="http://schemas.openxmlformats.org/officeDocument/2006/relationships/hyperlink" Target="https://www.human.umk.pl/panel/wp-content/uploads/fil.ger_.-PLAN-ZAJEC-SALE-2023-09-11.doc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51" y="4371975"/>
            <a:ext cx="3651250" cy="1162050"/>
          </a:xfrm>
        </p:spPr>
        <p:txBody>
          <a:bodyPr/>
          <a:lstStyle/>
          <a:p>
            <a:r>
              <a:rPr lang="pl-PL" dirty="0"/>
              <a:t>FILOLOGIA GERMAŃSKA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3051" y="5918200"/>
            <a:ext cx="3524250" cy="513711"/>
          </a:xfrm>
          <a:solidFill>
            <a:schemeClr val="accent1"/>
          </a:solidFill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Witamy!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97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Spotkanie z opiekunem I roku s1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/>
              <a:t>2 października 2023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469899" y="866775"/>
            <a:ext cx="7594601" cy="5362575"/>
          </a:xfrm>
        </p:spPr>
        <p:txBody>
          <a:bodyPr/>
          <a:lstStyle/>
          <a:p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Sprawy dydaktyczne i studenckie:</a:t>
            </a: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dr Katarzyna </a:t>
            </a:r>
            <a:r>
              <a:rPr lang="pl-PL" sz="2000" dirty="0" err="1">
                <a:solidFill>
                  <a:schemeClr val="tx2">
                    <a:lumMod val="75000"/>
                  </a:schemeClr>
                </a:solidFill>
              </a:rPr>
              <a:t>Szczerbowska-Prusevicius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000" dirty="0" err="1">
                <a:solidFill>
                  <a:schemeClr val="tx2">
                    <a:lumMod val="75000"/>
                  </a:schemeClr>
                </a:solidFill>
                <a:hlinkClick r:id="rId2"/>
              </a:rPr>
              <a:t>kazan@umk.pl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dyżur stacjonarny </a:t>
            </a: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w poniedziałki w godz</a:t>
            </a:r>
            <a:r>
              <a:rPr lang="pl-PL" sz="2000">
                <a:solidFill>
                  <a:schemeClr val="tx2">
                    <a:lumMod val="75000"/>
                  </a:schemeClr>
                </a:solidFill>
              </a:rPr>
              <a:t>. 14:00-15:00 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pokój C 3.13 w Collegium </a:t>
            </a:r>
            <a:r>
              <a:rPr lang="pl-PL" sz="2000" dirty="0" err="1">
                <a:solidFill>
                  <a:schemeClr val="tx2">
                    <a:lumMod val="75000"/>
                  </a:schemeClr>
                </a:solidFill>
              </a:rPr>
              <a:t>Humanisticum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Opiekun I roku s1</a:t>
            </a:r>
          </a:p>
          <a:p>
            <a:r>
              <a:rPr lang="pl-PL" sz="2000">
                <a:solidFill>
                  <a:schemeClr val="tx2">
                    <a:lumMod val="75000"/>
                  </a:schemeClr>
                </a:solidFill>
              </a:rPr>
              <a:t>dr hab. Tomasz Waszak, prof. UMK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000">
                <a:solidFill>
                  <a:schemeClr val="tx2">
                    <a:lumMod val="75000"/>
                  </a:schemeClr>
                </a:solidFill>
                <a:hlinkClick r:id="rId2"/>
              </a:rPr>
              <a:t>towasz@umk.pl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dyżur stacjonarny (po wcześniejszym zgłoszeniu mailowym) </a:t>
            </a:r>
          </a:p>
          <a:p>
            <a:r>
              <a:rPr lang="pl-PL" sz="2000">
                <a:solidFill>
                  <a:schemeClr val="tx2">
                    <a:lumMod val="75000"/>
                  </a:schemeClr>
                </a:solidFill>
              </a:rPr>
              <a:t>w środy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w godz</a:t>
            </a:r>
            <a:r>
              <a:rPr lang="pl-PL" sz="2000">
                <a:solidFill>
                  <a:schemeClr val="tx2">
                    <a:lumMod val="75000"/>
                  </a:schemeClr>
                </a:solidFill>
              </a:rPr>
              <a:t>. 11.30-13.00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pokój </a:t>
            </a:r>
            <a:r>
              <a:rPr lang="pl-PL" sz="2000">
                <a:solidFill>
                  <a:schemeClr val="tx2">
                    <a:lumMod val="75000"/>
                  </a:schemeClr>
                </a:solidFill>
              </a:rPr>
              <a:t>C 3.14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w Collegium </a:t>
            </a:r>
            <a:r>
              <a:rPr lang="pl-PL" sz="2000" dirty="0" err="1">
                <a:solidFill>
                  <a:schemeClr val="tx2">
                    <a:lumMod val="75000"/>
                  </a:schemeClr>
                </a:solidFill>
              </a:rPr>
              <a:t>Humanisticum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Spotkanie z opiekunem I roku s1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/>
              <a:t>2 października 2023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948425" y="879215"/>
            <a:ext cx="7594601" cy="5683550"/>
          </a:xfrm>
        </p:spPr>
        <p:txBody>
          <a:bodyPr/>
          <a:lstStyle/>
          <a:p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Prodziekan ds. Studenckich i Kształcenia</a:t>
            </a: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dr hab. Marzenna </a:t>
            </a:r>
            <a:r>
              <a:rPr lang="pl-PL" sz="2000" dirty="0" err="1">
                <a:solidFill>
                  <a:schemeClr val="tx2">
                    <a:lumMod val="75000"/>
                  </a:schemeClr>
                </a:solidFill>
              </a:rPr>
              <a:t>Cyzman-Eid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000">
                <a:solidFill>
                  <a:schemeClr val="tx2">
                    <a:lumMod val="75000"/>
                  </a:schemeClr>
                </a:solidFill>
                <a:hlinkClick r:id="rId2"/>
              </a:rPr>
              <a:t>mcyzman@umk.pl</a:t>
            </a:r>
            <a:endParaRPr lang="pl-PL" sz="200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000">
                <a:solidFill>
                  <a:schemeClr val="tx2">
                    <a:lumMod val="75000"/>
                  </a:schemeClr>
                </a:solidFill>
              </a:rPr>
              <a:t>Collegium </a:t>
            </a:r>
            <a:r>
              <a:rPr lang="pl-PL" sz="2000" dirty="0" err="1">
                <a:solidFill>
                  <a:schemeClr val="tx2">
                    <a:lumMod val="75000"/>
                  </a:schemeClr>
                </a:solidFill>
              </a:rPr>
              <a:t>Maius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, pokój 115 </a:t>
            </a:r>
            <a:r>
              <a:rPr lang="pl-PL" sz="2000">
                <a:solidFill>
                  <a:schemeClr val="tx2">
                    <a:lumMod val="75000"/>
                  </a:schemeClr>
                </a:solidFill>
              </a:rPr>
              <a:t>lub 113</a:t>
            </a:r>
          </a:p>
          <a:p>
            <a:endParaRPr lang="pl-PL" sz="200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000" b="1">
                <a:solidFill>
                  <a:schemeClr val="tx2">
                    <a:lumMod val="75000"/>
                  </a:schemeClr>
                </a:solidFill>
              </a:rPr>
              <a:t>Dziekanat – obsługa studentów</a:t>
            </a:r>
          </a:p>
          <a:p>
            <a:r>
              <a:rPr lang="pl-PL" sz="2000">
                <a:solidFill>
                  <a:schemeClr val="tx1"/>
                </a:solidFill>
              </a:rPr>
              <a:t>referentka: mgr Hanna Samulska</a:t>
            </a:r>
          </a:p>
          <a:p>
            <a:r>
              <a:rPr lang="pl-PL" sz="2000">
                <a:solidFill>
                  <a:schemeClr val="tx1"/>
                </a:solidFill>
              </a:rPr>
              <a:t>Collegium Maius p. 115</a:t>
            </a:r>
            <a:br>
              <a:rPr lang="pl-PL" sz="2000" b="1"/>
            </a:br>
            <a:r>
              <a:rPr lang="pl-PL" sz="2000"/>
              <a:t>tel. </a:t>
            </a:r>
            <a:r>
              <a:rPr lang="pl-PL" sz="2000">
                <a:hlinkClick r:id="rId3"/>
              </a:rPr>
              <a:t>+48 56 611-35-14</a:t>
            </a:r>
            <a:r>
              <a:rPr lang="pl-PL" sz="2000"/>
              <a:t>, e-mail: </a:t>
            </a:r>
            <a:r>
              <a:rPr lang="pl-PL" sz="2000">
                <a:hlinkClick r:id="rId4"/>
              </a:rPr>
              <a:t>hsamulska@umk.pl</a:t>
            </a:r>
            <a:br>
              <a:rPr lang="pl-PL" sz="2000"/>
            </a:br>
            <a:endParaRPr lang="pl-PL" sz="2000"/>
          </a:p>
          <a:p>
            <a:r>
              <a:rPr lang="pl-PL" sz="2000">
                <a:hlinkClick r:id="rId5"/>
              </a:rPr>
              <a:t>https://www.human.umk.pl/student/informacje-dziekanatu/</a:t>
            </a:r>
            <a:r>
              <a:rPr lang="pl-PL" sz="2000"/>
              <a:t> </a:t>
            </a:r>
          </a:p>
          <a:p>
            <a:endParaRPr lang="pl-PL" sz="2000" b="1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000" b="1">
                <a:solidFill>
                  <a:schemeClr val="tx2">
                    <a:lumMod val="75000"/>
                  </a:schemeClr>
                </a:solidFill>
              </a:rPr>
              <a:t>Sekretariat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Neofilologii</a:t>
            </a:r>
          </a:p>
          <a:p>
            <a:r>
              <a:rPr lang="pl-PL" sz="2000">
                <a:solidFill>
                  <a:schemeClr val="tx2">
                    <a:lumMod val="75000"/>
                  </a:schemeClr>
                </a:solidFill>
              </a:rPr>
              <a:t>referentka: lic. Magdalena Noskiewicz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000">
                <a:solidFill>
                  <a:schemeClr val="tx2">
                    <a:lumMod val="75000"/>
                  </a:schemeClr>
                </a:solidFill>
              </a:rPr>
              <a:t>Collegium Humanisticum, pokój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C 3.04</a:t>
            </a: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tel.: +48 56-611-3565, +</a:t>
            </a:r>
            <a:r>
              <a:rPr lang="pl-PL" sz="2000">
                <a:solidFill>
                  <a:schemeClr val="tx2">
                    <a:lumMod val="75000"/>
                  </a:schemeClr>
                </a:solidFill>
              </a:rPr>
              <a:t>48 56-611-3555, e-mail: </a:t>
            </a:r>
            <a:r>
              <a:rPr lang="pl-PL" sz="2000">
                <a:solidFill>
                  <a:schemeClr val="tx2">
                    <a:lumMod val="75000"/>
                  </a:schemeClr>
                </a:solidFill>
                <a:hlinkClick r:id="rId6"/>
              </a:rPr>
              <a:t>magnos@umk</a:t>
            </a:r>
            <a:endParaRPr lang="pl-PL" altLang="pl-PL" sz="2000">
              <a:solidFill>
                <a:schemeClr val="tx2">
                  <a:lumMod val="75000"/>
                </a:schemeClr>
              </a:solidFill>
            </a:endParaRPr>
          </a:p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Spotkanie z opiekunem I roku s1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/>
              <a:t>2 października 2023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469899" y="1876425"/>
            <a:ext cx="7594601" cy="4352925"/>
          </a:xfrm>
        </p:spPr>
        <p:txBody>
          <a:bodyPr/>
          <a:lstStyle/>
          <a:p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Kwalifikacje nauczycielskie: 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Osoby zainteresowane nabyciem kwalifikacji nauczycielskich (w toku pięcioletniego kursu obejmującego studia pierwszego i drugiego stopnia na jednym kierunku) deklarują </a:t>
            </a:r>
            <a:r>
              <a:rPr lang="pl-PL" sz="2000">
                <a:solidFill>
                  <a:schemeClr val="tx2">
                    <a:lumMod val="75000"/>
                  </a:schemeClr>
                </a:solidFill>
              </a:rPr>
              <a:t>to jak najszybciej pod adresem </a:t>
            </a:r>
            <a:r>
              <a:rPr lang="pl-PL" sz="2000">
                <a:solidFill>
                  <a:schemeClr val="tx2">
                    <a:lumMod val="75000"/>
                  </a:schemeClr>
                </a:solidFill>
                <a:hlinkClick r:id="rId2"/>
              </a:rPr>
              <a:t>kazan@umk.pl</a:t>
            </a:r>
            <a:r>
              <a:rPr lang="pl-PL" sz="200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Zadeklarowanie się pociąga za sobą uczestnictwo w zajęciach przewidzianych dla przyszłych nauczycieli (patrz punkt poniżej). </a:t>
            </a:r>
          </a:p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Spotkanie z opiekunem I roku s1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/>
              <a:t>2 października 2023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469899" y="1104901"/>
            <a:ext cx="7594601" cy="5124450"/>
          </a:xfrm>
        </p:spPr>
        <p:txBody>
          <a:bodyPr/>
          <a:lstStyle/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60165" y="1720839"/>
            <a:ext cx="83123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Grupy i moduły: </a:t>
            </a:r>
          </a:p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000">
                <a:solidFill>
                  <a:schemeClr val="tx2">
                    <a:lumMod val="75000"/>
                  </a:schemeClr>
                </a:solidFill>
              </a:rPr>
              <a:t>Zajęcia w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planie studiów (patrz tabelki poniżej) podzielone są na grupy i moduły. Przedmioty z grupy I </a:t>
            </a:r>
            <a:r>
              <a:rPr lang="pl-PL" sz="2000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 IV realizują wszyscy studenci, zaś przedmioty z grupy III wybierane są zgodnie z wybranym modułem. </a:t>
            </a:r>
          </a:p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Studenci zainteresowani nabyciem kwalifikacji nauczycielskich wybierają zajęcia należące do modułu drugiego, a pomijają moduł pierwszy. Pozostali studenci wybierają moduł pierwszy, a pomijają moduł drugi.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Spotkanie z opiekunem I roku s1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/>
              <a:t>2 października 2023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469899" y="1104901"/>
            <a:ext cx="7594601" cy="5124450"/>
          </a:xfrm>
        </p:spPr>
        <p:txBody>
          <a:bodyPr/>
          <a:lstStyle/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7086601" y="1619368"/>
            <a:ext cx="1838324" cy="399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Grupy i moduły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6" y="966159"/>
            <a:ext cx="6853645" cy="56259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Spotkanie z opiekunem I roku s1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/>
              <a:t>2 października 2023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469899" y="1104901"/>
            <a:ext cx="7594601" cy="5124450"/>
          </a:xfrm>
        </p:spPr>
        <p:txBody>
          <a:bodyPr/>
          <a:lstStyle/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60165" y="1343025"/>
            <a:ext cx="83123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Maile do </a:t>
            </a:r>
            <a:r>
              <a:rPr lang="pl-PL" sz="2000" b="1">
                <a:solidFill>
                  <a:schemeClr val="tx2">
                    <a:lumMod val="75000"/>
                  </a:schemeClr>
                </a:solidFill>
              </a:rPr>
              <a:t>pracowników Uniwersytetu (wyłącznie w systemie USOS, proszę regularnie sprawdzać skrzynkę): </a:t>
            </a:r>
            <a:endParaRPr lang="pl-PL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Szanowna Pani Magister/ Doktor/ Profesor,</a:t>
            </a: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	Szanowny Panie Magistrze/ Doktorze/ Profesorze,</a:t>
            </a:r>
          </a:p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TREŚĆ WIADOMOŚCI</a:t>
            </a:r>
          </a:p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Z wyrazami szacunku/ Z uszanowaniem</a:t>
            </a:r>
          </a:p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	KONIECZNIE PODPIS – </a:t>
            </a:r>
            <a:r>
              <a:rPr lang="pl-PL" sz="2000" dirty="0" err="1">
                <a:solidFill>
                  <a:schemeClr val="tx2">
                    <a:lumMod val="75000"/>
                  </a:schemeClr>
                </a:solidFill>
              </a:rPr>
              <a:t>USOS-mail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 nie generuje podpisów studentów, więc wykładowca lub pracownik administracji otrzyma mail zawierający tylko Państwa numer indeksu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Spotkanie z opiekunem I roku s1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/>
              <a:t>2 października 2023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469899" y="1104901"/>
            <a:ext cx="1797051" cy="5124450"/>
          </a:xfrm>
        </p:spPr>
        <p:txBody>
          <a:bodyPr/>
          <a:lstStyle/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76226" y="752475"/>
            <a:ext cx="19907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950" dirty="0">
                <a:solidFill>
                  <a:schemeClr val="tx2">
                    <a:lumMod val="75000"/>
                  </a:schemeClr>
                </a:solidFill>
              </a:rPr>
              <a:t>Sieć komputerowa UMK: </a:t>
            </a:r>
            <a:r>
              <a:rPr lang="pl-PL" sz="195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https://www.uci.umk.pl/index.php/Kategoria:Studenci_i_doktoranci</a:t>
            </a:r>
            <a:endParaRPr lang="pl-PL" sz="195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1950" dirty="0">
                <a:solidFill>
                  <a:schemeClr val="tx2">
                    <a:lumMod val="75000"/>
                  </a:schemeClr>
                </a:solidFill>
              </a:rPr>
              <a:t>Platforma </a:t>
            </a:r>
            <a:r>
              <a:rPr lang="pl-PL" sz="1950" dirty="0" err="1">
                <a:solidFill>
                  <a:schemeClr val="tx2">
                    <a:lumMod val="75000"/>
                  </a:schemeClr>
                </a:solidFill>
              </a:rPr>
              <a:t>moodle</a:t>
            </a:r>
            <a:r>
              <a:rPr lang="pl-PL" sz="195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pl-PL" sz="195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https://www.uci.umk.pl/index.php/Platforma_Moodle</a:t>
            </a:r>
          </a:p>
          <a:p>
            <a:r>
              <a:rPr lang="pl-PL" sz="195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Aplikacja </a:t>
            </a:r>
            <a:r>
              <a:rPr lang="pl-PL" sz="1950" dirty="0" err="1">
                <a:solidFill>
                  <a:schemeClr val="tx2">
                    <a:lumMod val="75000"/>
                  </a:schemeClr>
                </a:solidFill>
                <a:hlinkClick r:id="rId2"/>
              </a:rPr>
              <a:t>Teams</a:t>
            </a:r>
            <a:r>
              <a:rPr lang="pl-PL" sz="195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 wymaga pobrania → Office 365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819151"/>
            <a:ext cx="55340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Spotkanie z opiekunem I roku s1</a:t>
            </a:r>
          </a:p>
          <a:p>
            <a:r>
              <a:rPr lang="pl-PL"/>
              <a:t>2 października 2023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4" y="923026"/>
            <a:ext cx="8082217" cy="512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36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Spotkanie z opiekunem I roku s1</a:t>
            </a:r>
          </a:p>
          <a:p>
            <a:r>
              <a:rPr lang="pl-PL"/>
              <a:t>2 października 2023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020"/>
            <a:ext cx="9144000" cy="538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17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Spotkanie z opiekunem I roku s1</a:t>
            </a:r>
          </a:p>
          <a:p>
            <a:r>
              <a:rPr lang="pl-PL"/>
              <a:t>2 października 2023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158"/>
            <a:ext cx="9144000" cy="451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1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Spotkanie z opiekunem I roku s1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/>
              <a:t>2 października 2023</a:t>
            </a:r>
            <a:endParaRPr lang="pl-PL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297637" y="5143500"/>
            <a:ext cx="3979087" cy="83185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Obiekty UMK w Toruniu</a:t>
            </a:r>
          </a:p>
          <a:p>
            <a:endParaRPr lang="en-US" dirty="0"/>
          </a:p>
        </p:txBody>
      </p:sp>
      <p:pic>
        <p:nvPicPr>
          <p:cNvPr id="6" name="Symbol zastępczy zawartości 3" descr="obiekty UMK w Toruniu2.png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" r="3219"/>
          <a:stretch>
            <a:fillRect/>
          </a:stretch>
        </p:blipFill>
        <p:spPr>
          <a:xfrm>
            <a:off x="297637" y="1204009"/>
            <a:ext cx="8687612" cy="4771341"/>
          </a:xfrm>
        </p:spPr>
      </p:pic>
    </p:spTree>
    <p:extLst>
      <p:ext uri="{BB962C8B-B14F-4D97-AF65-F5344CB8AC3E}">
        <p14:creationId xmlns:p14="http://schemas.microsoft.com/office/powerpoint/2010/main" val="923215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Spotkanie z opiekunem I roku s1</a:t>
            </a:r>
          </a:p>
          <a:p>
            <a:r>
              <a:rPr lang="pl-PL"/>
              <a:t>2 października 2023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72528" y="1595887"/>
            <a:ext cx="8971472" cy="427809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pl-PL" sz="360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Śledźcie nas na:</a:t>
            </a:r>
          </a:p>
          <a:p>
            <a:pPr algn="ctr">
              <a:lnSpc>
                <a:spcPts val="3000"/>
              </a:lnSpc>
              <a:tabLst/>
            </a:pPr>
            <a:endParaRPr lang="pl-PL" sz="240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3000"/>
              </a:lnSpc>
              <a:tabLst/>
            </a:pPr>
            <a:r>
              <a:rPr lang="pl-PL" sz="3600">
                <a:solidFill>
                  <a:schemeClr val="tx2">
                    <a:lumMod val="75000"/>
                  </a:schemeClr>
                </a:solidFill>
                <a:hlinkClick r:id="rId2"/>
              </a:rPr>
              <a:t>https://www.human.umk.pl/student-2</a:t>
            </a:r>
            <a:endParaRPr lang="pl-PL" sz="360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000"/>
              </a:lnSpc>
              <a:tabLst/>
            </a:pPr>
            <a:endParaRPr lang="pl-PL" sz="240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000"/>
              </a:lnSpc>
              <a:tabLst/>
            </a:pPr>
            <a:endParaRPr lang="pl-PL" sz="240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000"/>
              </a:lnSpc>
              <a:tabLst/>
            </a:pPr>
            <a:endParaRPr lang="pl-PL" sz="240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3000"/>
              </a:lnSpc>
              <a:tabLst/>
            </a:pPr>
            <a:r>
              <a:rPr lang="pl-PL" sz="3600">
                <a:solidFill>
                  <a:srgbClr val="254AA5"/>
                </a:solidFill>
                <a:latin typeface="Calibri" pitchFamily="18" charset="0"/>
                <a:cs typeface="Calibri" pitchFamily="18" charset="0"/>
                <a:hlinkClick r:id="rId3"/>
              </a:rPr>
              <a:t>https://www.facebook.com/GermanistykaTorun</a:t>
            </a:r>
            <a:endParaRPr lang="pl-PL" sz="360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3000"/>
              </a:lnSpc>
              <a:tabLst/>
            </a:pPr>
            <a:endParaRPr lang="pl-PL" sz="360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3000"/>
              </a:lnSpc>
              <a:tabLst/>
            </a:pPr>
            <a:endParaRPr lang="pl-PL" sz="360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3000"/>
              </a:lnSpc>
              <a:tabLst/>
            </a:pPr>
            <a:endParaRPr lang="pl-PL" sz="360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3000"/>
              </a:lnSpc>
              <a:tabLst/>
            </a:pPr>
            <a:r>
              <a:rPr lang="pl-PL" sz="360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Dziękuję za uwagę!</a:t>
            </a:r>
            <a:endParaRPr lang="pl-PL" sz="3600" dirty="0" err="1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0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Spotkanie z opiekunem I roku s1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/>
              <a:t>2 października 2023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152401" y="5295900"/>
            <a:ext cx="4133849" cy="761999"/>
          </a:xfrm>
          <a:solidFill>
            <a:schemeClr val="accent1"/>
          </a:solidFill>
        </p:spPr>
        <p:txBody>
          <a:bodyPr/>
          <a:lstStyle/>
          <a:p>
            <a:r>
              <a:rPr lang="pl-PL" sz="2000" b="1" dirty="0">
                <a:solidFill>
                  <a:schemeClr val="bg1"/>
                </a:solidFill>
              </a:rPr>
              <a:t>Obiekty UMK w Toruniu - legenda</a:t>
            </a:r>
          </a:p>
          <a:p>
            <a:endParaRPr lang="pl-PL" dirty="0"/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5" y="1051253"/>
            <a:ext cx="8585200" cy="3984721"/>
          </a:xfrm>
        </p:spPr>
      </p:pic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911078"/>
            <a:ext cx="8934450" cy="4146821"/>
          </a:xfrm>
          <a:custGeom>
            <a:avLst/>
            <a:gdLst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0 w 8585200"/>
              <a:gd name="connsiteY4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4660899 w 8585200"/>
              <a:gd name="connsiteY3" fmla="*/ 4708259 h 4714607"/>
              <a:gd name="connsiteX4" fmla="*/ 0 w 8585200"/>
              <a:gd name="connsiteY4" fmla="*/ 4714607 h 4714607"/>
              <a:gd name="connsiteX5" fmla="*/ 0 w 8585200"/>
              <a:gd name="connsiteY5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1512 w 8585200"/>
              <a:gd name="connsiteY6" fmla="*/ 3868448 h 4714607"/>
              <a:gd name="connsiteX7" fmla="*/ 0 w 8585200"/>
              <a:gd name="connsiteY7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0 w 8585200"/>
              <a:gd name="connsiteY4" fmla="*/ 4714607 h 4714607"/>
              <a:gd name="connsiteX5" fmla="*/ 1512 w 8585200"/>
              <a:gd name="connsiteY5" fmla="*/ 3868448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1512 w 8585200"/>
              <a:gd name="connsiteY4" fmla="*/ 3868448 h 4714607"/>
              <a:gd name="connsiteX5" fmla="*/ 0 w 8585200"/>
              <a:gd name="connsiteY5" fmla="*/ 0 h 4714607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0 w 8585200"/>
              <a:gd name="connsiteY4" fmla="*/ 4714607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74185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507409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5200" h="4715095">
                <a:moveTo>
                  <a:pt x="0" y="0"/>
                </a:moveTo>
                <a:lnTo>
                  <a:pt x="8585200" y="0"/>
                </a:lnTo>
                <a:lnTo>
                  <a:pt x="8585200" y="4714607"/>
                </a:lnTo>
                <a:lnTo>
                  <a:pt x="4023316" y="4715095"/>
                </a:lnTo>
                <a:cubicBezTo>
                  <a:pt x="4020737" y="4432717"/>
                  <a:pt x="4024383" y="4150338"/>
                  <a:pt x="4021804" y="3867960"/>
                </a:cubicBezTo>
                <a:lnTo>
                  <a:pt x="1512" y="3868448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Spotkanie z opiekunem I roku s1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/>
              <a:t>2 października 2023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847726" y="5562600"/>
            <a:ext cx="3381374" cy="1085850"/>
          </a:xfrm>
          <a:solidFill>
            <a:schemeClr val="accent1"/>
          </a:solidFill>
        </p:spPr>
        <p:txBody>
          <a:bodyPr/>
          <a:lstStyle/>
          <a:p>
            <a:r>
              <a:rPr lang="pl-PL" sz="2000" b="1" dirty="0">
                <a:solidFill>
                  <a:schemeClr val="bg1"/>
                </a:solidFill>
              </a:rPr>
              <a:t>Zajęcia stacjonarne I roku odbywają się:</a:t>
            </a:r>
          </a:p>
          <a:p>
            <a:r>
              <a:rPr lang="pl-PL" sz="2000" b="1" dirty="0" err="1">
                <a:solidFill>
                  <a:schemeClr val="bg1"/>
                </a:solidFill>
              </a:rPr>
              <a:t>Coll</a:t>
            </a:r>
            <a:r>
              <a:rPr lang="pl-PL" sz="2000" b="1" dirty="0">
                <a:solidFill>
                  <a:schemeClr val="bg1"/>
                </a:solidFill>
              </a:rPr>
              <a:t>. Hum. ul. Bojarskiego 1</a:t>
            </a:r>
          </a:p>
          <a:p>
            <a:endParaRPr lang="pl-PL" dirty="0"/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5" y="1051253"/>
            <a:ext cx="8585200" cy="3984721"/>
          </a:xfrm>
        </p:spPr>
      </p:pic>
      <p:pic>
        <p:nvPicPr>
          <p:cNvPr id="7" name="Symbol zastępczy zawartości 3">
            <a:extLst>
              <a:ext uri="{FF2B5EF4-FFF2-40B4-BE49-F238E27FC236}">
                <a16:creationId xmlns:a16="http://schemas.microsoft.com/office/drawing/2014/main" id="{0036016D-0172-40E6-993F-196E74164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6" y="1051253"/>
            <a:ext cx="7286624" cy="5464968"/>
          </a:xfrm>
          <a:custGeom>
            <a:avLst/>
            <a:gdLst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0 w 8585200"/>
              <a:gd name="connsiteY4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4660899 w 8585200"/>
              <a:gd name="connsiteY3" fmla="*/ 4708259 h 4714607"/>
              <a:gd name="connsiteX4" fmla="*/ 0 w 8585200"/>
              <a:gd name="connsiteY4" fmla="*/ 4714607 h 4714607"/>
              <a:gd name="connsiteX5" fmla="*/ 0 w 8585200"/>
              <a:gd name="connsiteY5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1512 w 8585200"/>
              <a:gd name="connsiteY6" fmla="*/ 3868448 h 4714607"/>
              <a:gd name="connsiteX7" fmla="*/ 0 w 8585200"/>
              <a:gd name="connsiteY7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0 w 8585200"/>
              <a:gd name="connsiteY4" fmla="*/ 4714607 h 4714607"/>
              <a:gd name="connsiteX5" fmla="*/ 1512 w 8585200"/>
              <a:gd name="connsiteY5" fmla="*/ 3868448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1512 w 8585200"/>
              <a:gd name="connsiteY4" fmla="*/ 3868448 h 4714607"/>
              <a:gd name="connsiteX5" fmla="*/ 0 w 8585200"/>
              <a:gd name="connsiteY5" fmla="*/ 0 h 4714607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0 w 8585200"/>
              <a:gd name="connsiteY4" fmla="*/ 4714607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74185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507409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5200" h="4715095">
                <a:moveTo>
                  <a:pt x="0" y="0"/>
                </a:moveTo>
                <a:lnTo>
                  <a:pt x="8585200" y="0"/>
                </a:lnTo>
                <a:lnTo>
                  <a:pt x="8585200" y="4714607"/>
                </a:lnTo>
                <a:lnTo>
                  <a:pt x="4023316" y="4715095"/>
                </a:lnTo>
                <a:cubicBezTo>
                  <a:pt x="4020737" y="4432717"/>
                  <a:pt x="4024383" y="4150338"/>
                  <a:pt x="4021804" y="3867960"/>
                </a:cubicBezTo>
                <a:lnTo>
                  <a:pt x="1512" y="3868448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Spotkanie z opiekunem I roku s1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/>
              <a:t>2 października 2023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771525" y="4705349"/>
            <a:ext cx="3724275" cy="1800225"/>
          </a:xfrm>
          <a:solidFill>
            <a:schemeClr val="accent1"/>
          </a:solidFill>
        </p:spPr>
        <p:txBody>
          <a:bodyPr/>
          <a:lstStyle/>
          <a:p>
            <a:r>
              <a:rPr lang="pl-PL" sz="2000" b="1" dirty="0" err="1">
                <a:solidFill>
                  <a:schemeClr val="bg1"/>
                </a:solidFill>
              </a:rPr>
              <a:t>Coll</a:t>
            </a:r>
            <a:r>
              <a:rPr lang="pl-PL" sz="2000" b="1" dirty="0">
                <a:solidFill>
                  <a:schemeClr val="bg1"/>
                </a:solidFill>
              </a:rPr>
              <a:t>. </a:t>
            </a:r>
            <a:r>
              <a:rPr lang="pl-PL" sz="2000" b="1" dirty="0" err="1">
                <a:solidFill>
                  <a:schemeClr val="bg1"/>
                </a:solidFill>
              </a:rPr>
              <a:t>Maius</a:t>
            </a:r>
            <a:r>
              <a:rPr lang="pl-PL" sz="2000" b="1" dirty="0">
                <a:solidFill>
                  <a:schemeClr val="bg1"/>
                </a:solidFill>
              </a:rPr>
              <a:t> - Dziekanat Wydziału Humanistycznego, ul. Fosa Staromiejska 3</a:t>
            </a:r>
          </a:p>
          <a:p>
            <a:r>
              <a:rPr lang="pl-PL" altLang="pl-PL" sz="2000" b="1" dirty="0">
                <a:solidFill>
                  <a:schemeClr val="bg1"/>
                </a:solidFill>
              </a:rPr>
              <a:t>dojazd z kampusu autobusem 15 </a:t>
            </a:r>
            <a:r>
              <a:rPr lang="pl-PL" altLang="pl-PL" sz="2000" b="1">
                <a:solidFill>
                  <a:schemeClr val="bg1"/>
                </a:solidFill>
              </a:rPr>
              <a:t>lub tramwajami 1 i 7</a:t>
            </a:r>
            <a:endParaRPr lang="pl-PL" altLang="pl-PL" sz="2000" b="1" dirty="0">
              <a:solidFill>
                <a:schemeClr val="bg1"/>
              </a:solidFill>
            </a:endParaRPr>
          </a:p>
          <a:p>
            <a:r>
              <a:rPr lang="pl-PL"/>
              <a:t> </a:t>
            </a:r>
            <a:endParaRPr lang="pl-PL" dirty="0"/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5" y="1051253"/>
            <a:ext cx="8585200" cy="3984721"/>
          </a:xfrm>
        </p:spPr>
      </p:pic>
      <p:pic>
        <p:nvPicPr>
          <p:cNvPr id="8" name="Symbol zastępczy zawartości 3" descr="maius1.jpg">
            <a:extLst>
              <a:ext uri="{FF2B5EF4-FFF2-40B4-BE49-F238E27FC236}">
                <a16:creationId xmlns:a16="http://schemas.microsoft.com/office/drawing/2014/main" id="{0036016D-0172-40E6-993F-196E74164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7" b="10957"/>
          <a:stretch>
            <a:fillRect/>
          </a:stretch>
        </p:blipFill>
        <p:spPr>
          <a:xfrm>
            <a:off x="771525" y="1051253"/>
            <a:ext cx="8080500" cy="4437908"/>
          </a:xfrm>
          <a:custGeom>
            <a:avLst/>
            <a:gdLst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0 w 8585200"/>
              <a:gd name="connsiteY4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4660899 w 8585200"/>
              <a:gd name="connsiteY3" fmla="*/ 4708259 h 4714607"/>
              <a:gd name="connsiteX4" fmla="*/ 0 w 8585200"/>
              <a:gd name="connsiteY4" fmla="*/ 4714607 h 4714607"/>
              <a:gd name="connsiteX5" fmla="*/ 0 w 8585200"/>
              <a:gd name="connsiteY5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1512 w 8585200"/>
              <a:gd name="connsiteY6" fmla="*/ 3868448 h 4714607"/>
              <a:gd name="connsiteX7" fmla="*/ 0 w 8585200"/>
              <a:gd name="connsiteY7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0 w 8585200"/>
              <a:gd name="connsiteY4" fmla="*/ 4714607 h 4714607"/>
              <a:gd name="connsiteX5" fmla="*/ 1512 w 8585200"/>
              <a:gd name="connsiteY5" fmla="*/ 3868448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1512 w 8585200"/>
              <a:gd name="connsiteY4" fmla="*/ 3868448 h 4714607"/>
              <a:gd name="connsiteX5" fmla="*/ 0 w 8585200"/>
              <a:gd name="connsiteY5" fmla="*/ 0 h 4714607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0 w 8585200"/>
              <a:gd name="connsiteY4" fmla="*/ 4714607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74185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507409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5200" h="4715095">
                <a:moveTo>
                  <a:pt x="0" y="0"/>
                </a:moveTo>
                <a:lnTo>
                  <a:pt x="8585200" y="0"/>
                </a:lnTo>
                <a:lnTo>
                  <a:pt x="8585200" y="4714607"/>
                </a:lnTo>
                <a:lnTo>
                  <a:pt x="4023316" y="4715095"/>
                </a:lnTo>
                <a:cubicBezTo>
                  <a:pt x="4020737" y="4432717"/>
                  <a:pt x="4024383" y="4150338"/>
                  <a:pt x="4021804" y="3867960"/>
                </a:cubicBezTo>
                <a:lnTo>
                  <a:pt x="1512" y="3868448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Spotkanie z opiekunem I roku s1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/>
              <a:t>2 października 2023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W budynku </a:t>
            </a:r>
            <a:r>
              <a:rPr lang="pl-PL" sz="2000" dirty="0" err="1">
                <a:solidFill>
                  <a:schemeClr val="tx2">
                    <a:lumMod val="75000"/>
                  </a:schemeClr>
                </a:solidFill>
              </a:rPr>
              <a:t>Coll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. Hum. przy ul. Bojarskiego 1 zlokalizowane są Katedry Filologii Germańskiej</a:t>
            </a: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Pokoje pracowników: C 3.06 - C 3.14 oraz C 3.16</a:t>
            </a:r>
          </a:p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KATEDRA LITERATURY I KULTURY KRAJÓW NIEMIECKOJĘZYCZNYCH XIX-XXI WIEKU</a:t>
            </a:r>
          </a:p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KATEDRA LITERATURY, KULTURY I MEDIÓW NIEMIECKIEGO OBSZARU JĘZYKOWEGO</a:t>
            </a:r>
          </a:p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KATEDRA JĘZYKA NIEMIECKIEGO, JAPOŃSKIEGO I TRANSLATORYKI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/>
              <a:t>Spotkanie z opiekunem I roku s1</a:t>
            </a:r>
          </a:p>
          <a:p>
            <a:endParaRPr lang="pl-PL"/>
          </a:p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/>
              <a:t>2 października 2023</a:t>
            </a:r>
          </a:p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8" y="914399"/>
            <a:ext cx="8792442" cy="52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3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Spotkanie z opiekunem I roku s1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/>
              <a:t>2 października 2023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2900" indent="-342900"/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Strona filologii germańskiej:</a:t>
            </a: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https://www.human.umk.pl/student-2/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 ← </a:t>
            </a:r>
            <a:r>
              <a:rPr lang="pl-PL" sz="2000">
                <a:solidFill>
                  <a:schemeClr val="tx2">
                    <a:lumMod val="75000"/>
                  </a:schemeClr>
                </a:solidFill>
              </a:rPr>
              <a:t>tutaj 2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października </a:t>
            </a:r>
          </a:p>
          <a:p>
            <a:r>
              <a:rPr lang="pl-PL" sz="2000">
                <a:solidFill>
                  <a:schemeClr val="tx2">
                    <a:lumMod val="75000"/>
                  </a:schemeClr>
                </a:solidFill>
              </a:rPr>
              <a:t>wieczorem znajdą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Państwo listy, według których należy zapisać się na zajęcia PNJN</a:t>
            </a:r>
          </a:p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Instrukcje, jak zapisać się na zajęcia znajdują się tutaj ↓</a:t>
            </a: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https://www.human.umk.pl/student/rejestracja-na-zajecia/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Rejestracja zostanie </a:t>
            </a:r>
            <a:r>
              <a:rPr lang="pl-PL" sz="2000">
                <a:solidFill>
                  <a:schemeClr val="tx2">
                    <a:lumMod val="75000"/>
                  </a:schemeClr>
                </a:solidFill>
              </a:rPr>
              <a:t>otwarta 3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października po </a:t>
            </a:r>
            <a:r>
              <a:rPr lang="pl-PL" sz="2000">
                <a:solidFill>
                  <a:schemeClr val="tx2">
                    <a:lumMod val="75000"/>
                  </a:schemeClr>
                </a:solidFill>
              </a:rPr>
              <a:t>18.00.</a:t>
            </a:r>
          </a:p>
          <a:p>
            <a:endParaRPr lang="pl-PL" sz="2000">
              <a:solidFill>
                <a:schemeClr val="tx2">
                  <a:lumMod val="75000"/>
                </a:schemeClr>
              </a:solidFill>
            </a:endParaRPr>
          </a:p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Spotkanie z opiekunem I roku s1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/>
              <a:t>2 października 2023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331876" y="806850"/>
            <a:ext cx="8605090" cy="5362575"/>
          </a:xfrm>
        </p:spPr>
        <p:txBody>
          <a:bodyPr/>
          <a:lstStyle/>
          <a:p>
            <a:pPr algn="just"/>
            <a:r>
              <a:rPr lang="pl-PL" sz="2000" b="1">
                <a:solidFill>
                  <a:schemeClr val="tx1"/>
                </a:solidFill>
              </a:rPr>
              <a:t>Immatrykulacja</a:t>
            </a:r>
            <a:r>
              <a:rPr lang="pl-PL" sz="2000">
                <a:solidFill>
                  <a:schemeClr val="tx1"/>
                </a:solidFill>
              </a:rPr>
              <a:t> studentów pierwszego roku studiów I i II stopnia Wydziału Humanistycznego odbędzie się </a:t>
            </a:r>
            <a:r>
              <a:rPr lang="pl-PL" sz="2000" b="1">
                <a:solidFill>
                  <a:schemeClr val="tx1"/>
                </a:solidFill>
              </a:rPr>
              <a:t>2 października 2023 roku o godzinie 15.00 w Auli UMK </a:t>
            </a:r>
            <a:r>
              <a:rPr lang="pl-PL" sz="2000">
                <a:solidFill>
                  <a:schemeClr val="tx1"/>
                </a:solidFill>
              </a:rPr>
              <a:t>(ul. Gagarina 11).</a:t>
            </a:r>
          </a:p>
          <a:p>
            <a:pPr algn="just"/>
            <a:r>
              <a:rPr lang="pl-PL" sz="2000">
                <a:solidFill>
                  <a:schemeClr val="tx1"/>
                </a:solidFill>
              </a:rPr>
              <a:t>W systemie USOS należy w ciągu 7 dni złożyć </a:t>
            </a:r>
            <a:r>
              <a:rPr lang="pl-PL" sz="2000" b="1">
                <a:solidFill>
                  <a:schemeClr val="tx1"/>
                </a:solidFill>
              </a:rPr>
              <a:t>ślubowanie. </a:t>
            </a:r>
            <a:r>
              <a:rPr lang="pl-PL" sz="2000">
                <a:solidFill>
                  <a:schemeClr val="tx1"/>
                </a:solidFill>
              </a:rPr>
              <a:t>Złożenie ślubowania jest warunkiem otrzymania legitymacji studenckiej i zaświadczenia o studiowaniu oraz korzystania z konta studenta w USOSweb i aplikacji Mobilny USOS. Odbiór legitymacji będzie możliwy, jeśli zdjęcie zostało zaakceptowane w systemie IRK i pod warunkiem uiszczenia opłaty.</a:t>
            </a:r>
            <a:endParaRPr lang="pl-PL" sz="900" dirty="0">
              <a:solidFill>
                <a:schemeClr val="tx1"/>
              </a:solidFill>
            </a:endParaRPr>
          </a:p>
          <a:p>
            <a:pPr algn="just"/>
            <a:r>
              <a:rPr lang="pl-PL" sz="2000" b="1">
                <a:solidFill>
                  <a:schemeClr val="tx1"/>
                </a:solidFill>
              </a:rPr>
              <a:t>3 </a:t>
            </a:r>
            <a:r>
              <a:rPr lang="pl-PL" sz="2000" b="1" dirty="0">
                <a:solidFill>
                  <a:schemeClr val="tx1"/>
                </a:solidFill>
              </a:rPr>
              <a:t>października </a:t>
            </a:r>
            <a:r>
              <a:rPr lang="pl-PL" sz="2000" dirty="0">
                <a:solidFill>
                  <a:schemeClr val="tx1"/>
                </a:solidFill>
              </a:rPr>
              <a:t>rozpoczynają się </a:t>
            </a:r>
            <a:r>
              <a:rPr lang="pl-PL" sz="2000" b="1" dirty="0">
                <a:solidFill>
                  <a:schemeClr val="tx1"/>
                </a:solidFill>
              </a:rPr>
              <a:t>zajęcia dydaktyczne</a:t>
            </a:r>
            <a:r>
              <a:rPr lang="pl-PL" sz="2000" dirty="0">
                <a:solidFill>
                  <a:schemeClr val="tx1"/>
                </a:solidFill>
              </a:rPr>
              <a:t>. Odbywają się one zgodnie z rozkładem zajęć na semestr </a:t>
            </a:r>
            <a:r>
              <a:rPr lang="pl-PL" sz="2000">
                <a:solidFill>
                  <a:schemeClr val="tx1"/>
                </a:solidFill>
              </a:rPr>
              <a:t>zimowy 2023/24, </a:t>
            </a:r>
            <a:r>
              <a:rPr lang="pl-PL" sz="2000" dirty="0">
                <a:solidFill>
                  <a:schemeClr val="tx1"/>
                </a:solidFill>
              </a:rPr>
              <a:t>do </a:t>
            </a:r>
            <a:r>
              <a:rPr lang="pl-PL" sz="2000">
                <a:solidFill>
                  <a:schemeClr val="tx1"/>
                </a:solidFill>
              </a:rPr>
              <a:t>pobrania na stronie Wydziału Humanistyczngo:</a:t>
            </a:r>
          </a:p>
          <a:p>
            <a:pPr algn="just"/>
            <a:r>
              <a:rPr lang="pl-PL" sz="1800">
                <a:solidFill>
                  <a:schemeClr val="tx2">
                    <a:lumMod val="75000"/>
                  </a:schemeClr>
                </a:solidFill>
                <a:hlinkClick r:id="rId2"/>
              </a:rPr>
              <a:t>https://www.human.umk.pl/panel/wp-content/uploads/fil.ger_.-PLAN-ZAJEC-SALE-2023-09-11.doc</a:t>
            </a:r>
            <a:endParaRPr lang="pl-PL" sz="180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l-PL" sz="2000">
                <a:solidFill>
                  <a:schemeClr val="tx1"/>
                </a:solidFill>
              </a:rPr>
              <a:t>Organizacja </a:t>
            </a:r>
            <a:r>
              <a:rPr lang="pl-PL" sz="2000" dirty="0">
                <a:solidFill>
                  <a:schemeClr val="tx1"/>
                </a:solidFill>
              </a:rPr>
              <a:t>roku</a:t>
            </a:r>
            <a:r>
              <a:rPr lang="pl-PL" sz="2000">
                <a:solidFill>
                  <a:schemeClr val="tx1"/>
                </a:solidFill>
              </a:rPr>
              <a:t>: </a:t>
            </a:r>
            <a:r>
              <a:rPr lang="pl-PL" sz="1800">
                <a:solidFill>
                  <a:schemeClr val="tx2">
                    <a:lumMod val="75000"/>
                  </a:schemeClr>
                </a:solidFill>
                <a:hlinkClick r:id="rId3"/>
              </a:rPr>
              <a:t>https://www.umk.pl/uczelnia/dokumenty/rok_akademicki/ZR-46-2023.pdf</a:t>
            </a:r>
            <a:r>
              <a:rPr lang="pl-PL" sz="180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pl-PL" sz="1800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M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rtlCol="0">
        <a:spAutoFit/>
      </a:bodyPr>
      <a:lstStyle>
        <a:defPPr>
          <a:lnSpc>
            <a:spcPts val="3000"/>
          </a:lnSpc>
          <a:tabLst/>
          <a:defRPr sz="2400" dirty="0" err="1" smtClean="0">
            <a:solidFill>
              <a:srgbClr val="254AA5"/>
            </a:solidFill>
            <a:latin typeface="Calibri" pitchFamily="18" charset="0"/>
            <a:cs typeface="Calibri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14541</TotalTime>
  <Words>921</Words>
  <Application>Microsoft Office PowerPoint</Application>
  <PresentationFormat>Pokaz na ekranie (4:3)</PresentationFormat>
  <Paragraphs>132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Lucida Grande</vt:lpstr>
      <vt:lpstr>Times New Roman</vt:lpstr>
      <vt:lpstr>Wingdings</vt:lpstr>
      <vt:lpstr>UMK</vt:lpstr>
      <vt:lpstr>FILOLOGIA GERMAŃSKA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prezentacji Powerpoint 4:3</dc:title>
  <dc:creator>UMK</dc:creator>
  <cp:lastModifiedBy>User</cp:lastModifiedBy>
  <cp:revision>123</cp:revision>
  <cp:lastPrinted>2016-11-19T13:26:22Z</cp:lastPrinted>
  <dcterms:created xsi:type="dcterms:W3CDTF">2016-01-15T08:49:16Z</dcterms:created>
  <dcterms:modified xsi:type="dcterms:W3CDTF">2023-10-02T13:00:36Z</dcterms:modified>
</cp:coreProperties>
</file>